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63" r:id="rId2"/>
    <p:sldId id="266" r:id="rId3"/>
    <p:sldId id="268" r:id="rId4"/>
    <p:sldId id="269" r:id="rId5"/>
    <p:sldId id="260" r:id="rId6"/>
    <p:sldId id="258" r:id="rId7"/>
    <p:sldId id="267" r:id="rId8"/>
    <p:sldId id="257" r:id="rId9"/>
    <p:sldId id="285" r:id="rId10"/>
    <p:sldId id="270" r:id="rId11"/>
    <p:sldId id="271" r:id="rId12"/>
    <p:sldId id="272" r:id="rId13"/>
    <p:sldId id="276" r:id="rId14"/>
    <p:sldId id="277" r:id="rId15"/>
    <p:sldId id="273" r:id="rId16"/>
    <p:sldId id="286" r:id="rId17"/>
    <p:sldId id="278" r:id="rId18"/>
    <p:sldId id="279" r:id="rId19"/>
    <p:sldId id="283" r:id="rId20"/>
    <p:sldId id="287" r:id="rId21"/>
    <p:sldId id="284" r:id="rId2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0000"/>
    <a:srgbClr val="FF00FF"/>
    <a:srgbClr val="9CE3FC"/>
    <a:srgbClr val="B3F7CD"/>
    <a:srgbClr val="0000FF"/>
    <a:srgbClr val="FF99FF"/>
    <a:srgbClr val="FFB9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中度样式 1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02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01E7EF-AE59-4EF2-AD24-13B49AAED897}" type="datetimeFigureOut">
              <a:rPr lang="en-GB" smtClean="0"/>
              <a:t>22/06/2022</a:t>
            </a:fld>
            <a:endParaRPr lang="en-GB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GB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183CE8-E63C-42F1-A409-BCE971A90A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8304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68F1B-DF8D-4AD4-8980-2B1251DD8265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1435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68F1B-DF8D-4AD4-8980-2B1251DD8265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6951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任意多边形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标题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17" name="副标题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/>
              <a:t>单击此处编辑母版副标题样式</a:t>
            </a:r>
            <a:endParaRPr kumimoji="0" lang="en-US"/>
          </a:p>
        </p:txBody>
      </p:sp>
      <p:sp>
        <p:nvSpPr>
          <p:cNvPr id="30" name="日期占位符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2022/6/22</a:t>
            </a:fld>
            <a:endParaRPr lang="zh-CN" altLang="en-US"/>
          </a:p>
        </p:txBody>
      </p:sp>
      <p:sp>
        <p:nvSpPr>
          <p:cNvPr id="19" name="页脚占位符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7" name="灯片编号占位符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2022/6/22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2022/6/22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2022/6/22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任意多边形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2022/6/22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2022/6/22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2022/6/22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2022/6/22</a:t>
            </a:fld>
            <a:endParaRPr lang="zh-CN" altLang="en-US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2022/6/22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2022/6/22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CN" altLang="en-US"/>
              <a:t>单击图标添加图片</a:t>
            </a:r>
            <a:endParaRPr kumimoji="0" 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2022/6/22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多边形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任意多边形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标题占位符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0" name="文本占位符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  <a:p>
            <a:pPr lvl="1" eaLnBrk="1" latinLnBrk="0" hangingPunct="1"/>
            <a:r>
              <a:rPr kumimoji="0" lang="zh-CN" altLang="en-US"/>
              <a:t>第二级</a:t>
            </a:r>
          </a:p>
          <a:p>
            <a:pPr lvl="2" eaLnBrk="1" latinLnBrk="0" hangingPunct="1"/>
            <a:r>
              <a:rPr kumimoji="0" lang="zh-CN" altLang="en-US"/>
              <a:t>第三级</a:t>
            </a:r>
          </a:p>
          <a:p>
            <a:pPr lvl="3" eaLnBrk="1" latinLnBrk="0" hangingPunct="1"/>
            <a:r>
              <a:rPr kumimoji="0" lang="zh-CN" altLang="en-US"/>
              <a:t>第四级</a:t>
            </a:r>
          </a:p>
          <a:p>
            <a:pPr lvl="4" eaLnBrk="1" latinLnBrk="0" hangingPunct="1"/>
            <a:r>
              <a:rPr kumimoji="0" lang="zh-CN" altLang="en-US"/>
              <a:t>第五级</a:t>
            </a:r>
            <a:endParaRPr kumimoji="0" lang="en-US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2022/6/22</a:t>
            </a:fld>
            <a:endParaRPr lang="zh-CN" altLang="en-US"/>
          </a:p>
        </p:txBody>
      </p:sp>
      <p:sp>
        <p:nvSpPr>
          <p:cNvPr id="22" name="页脚占位符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oleObject" Target="../embeddings/oleObject6.bin"/><Relationship Id="rId3" Type="http://schemas.openxmlformats.org/officeDocument/2006/relationships/image" Target="../media/image13.png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0.wmf"/><Relationship Id="rId4" Type="http://schemas.openxmlformats.org/officeDocument/2006/relationships/image" Target="../media/image14.jpeg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2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5.png"/><Relationship Id="rId4" Type="http://schemas.openxmlformats.org/officeDocument/2006/relationships/oleObject" Target="../embeddings/oleObject7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119.45.45.10/xyz/hhu.asp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hyperlink" Target="http://119.45.45.10/xyz/hhu.asp" TargetMode="External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1916832"/>
            <a:ext cx="8352928" cy="2232248"/>
          </a:xfrm>
        </p:spPr>
        <p:txBody>
          <a:bodyPr vert="horz" lIns="45720" rIns="45720" anchor="ctr">
            <a:normAutofit/>
          </a:bodyPr>
          <a:lstStyle/>
          <a:p>
            <a:pPr algn="ctr"/>
            <a:r>
              <a:rPr lang="zh-CN" altLang="en-US" sz="6000" b="1" spc="10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测量实习总动员</a:t>
            </a:r>
          </a:p>
        </p:txBody>
      </p:sp>
      <p:sp>
        <p:nvSpPr>
          <p:cNvPr id="3" name="矩形 2"/>
          <p:cNvSpPr/>
          <p:nvPr/>
        </p:nvSpPr>
        <p:spPr>
          <a:xfrm>
            <a:off x="2775548" y="4149080"/>
            <a:ext cx="3841115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9CE3FC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指导教师：杨 彪</a:t>
            </a:r>
            <a:endParaRPr lang="en-US" altLang="zh-CN" sz="2800" b="1" dirty="0">
              <a:solidFill>
                <a:srgbClr val="9CE3FC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algn="ctr"/>
            <a:endParaRPr lang="en-US" altLang="zh-CN" sz="2800" b="1" dirty="0">
              <a:solidFill>
                <a:srgbClr val="9CE3FC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algn="ctr"/>
            <a:r>
              <a:rPr lang="en-US" altLang="zh-CN" sz="28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QQ</a:t>
            </a:r>
            <a:r>
              <a:rPr lang="zh-CN" altLang="en-US" sz="28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群号：</a:t>
            </a:r>
            <a:r>
              <a:rPr lang="en-US" altLang="zh-CN" sz="28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591191386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95536" y="550421"/>
            <a:ext cx="4608512" cy="646331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zh-CN" altLang="en-US" sz="36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六、其它注意事项</a:t>
            </a:r>
            <a:endParaRPr lang="en-US" altLang="zh-CN" sz="3600" b="1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1340768"/>
            <a:ext cx="71287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en-US" altLang="zh-CN" sz="32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marL="342900" indent="-342900">
              <a:buAutoNum type="arabicPeriod"/>
            </a:pPr>
            <a:r>
              <a:rPr lang="zh-CN" altLang="en-US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仪器妥善保管，注意安全；</a:t>
            </a:r>
            <a:endParaRPr lang="en-US" altLang="zh-CN" sz="32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marL="342900" indent="-342900">
              <a:buAutoNum type="arabicPeriod"/>
            </a:pPr>
            <a:endParaRPr lang="en-US" altLang="zh-CN" sz="32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marL="342900" indent="-342900">
              <a:buAutoNum type="arabicPeriod"/>
            </a:pPr>
            <a:r>
              <a:rPr lang="zh-CN" altLang="en-US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实习期限为</a:t>
            </a:r>
            <a:r>
              <a:rPr lang="en-US" altLang="zh-CN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7</a:t>
            </a:r>
            <a:r>
              <a:rPr lang="zh-CN" altLang="en-US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天；</a:t>
            </a:r>
            <a:endParaRPr lang="en-US" altLang="zh-CN" sz="32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marL="342900" indent="-342900">
              <a:buAutoNum type="arabicPeriod"/>
            </a:pPr>
            <a:endParaRPr lang="en-US" altLang="zh-CN" sz="32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marL="342900" indent="-342900">
              <a:buAutoNum type="arabicPeriod"/>
            </a:pPr>
            <a:r>
              <a:rPr lang="zh-CN" altLang="en-US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视线遮挡解决方法：支导线或丈量；</a:t>
            </a:r>
            <a:endParaRPr lang="en-US" altLang="zh-CN" sz="32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31617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6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实习报告装订顺序</a:t>
            </a:r>
            <a:endParaRPr lang="en-GB" sz="3600" b="1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75656" y="1268760"/>
            <a:ext cx="6840760" cy="5184576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lnSpc>
                <a:spcPct val="120000"/>
              </a:lnSpc>
              <a:buClr>
                <a:srgbClr val="FFFF00"/>
              </a:buClr>
              <a:buFont typeface="+mj-lt"/>
              <a:buAutoNum type="arabicParenR"/>
            </a:pP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封面；</a:t>
            </a:r>
            <a:endParaRPr lang="en-US" altLang="zh-C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20000"/>
              </a:lnSpc>
              <a:buClr>
                <a:srgbClr val="FFFF00"/>
              </a:buClr>
              <a:buFont typeface="+mj-lt"/>
              <a:buAutoNum type="arabicParenR"/>
            </a:pP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实习任务书；</a:t>
            </a:r>
            <a:endParaRPr lang="en-US" altLang="zh-C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20000"/>
              </a:lnSpc>
              <a:buClr>
                <a:srgbClr val="FFFF00"/>
              </a:buClr>
              <a:buFont typeface="+mj-lt"/>
              <a:buAutoNum type="arabicParenR"/>
            </a:pP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实习已知点数据；</a:t>
            </a:r>
            <a:endParaRPr lang="en-US" altLang="zh-C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20000"/>
              </a:lnSpc>
              <a:buClr>
                <a:srgbClr val="FFFF00"/>
              </a:buClr>
              <a:buFont typeface="+mj-lt"/>
              <a:buAutoNum type="arabicParenR"/>
            </a:pP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四等水准测量记录表；</a:t>
            </a:r>
            <a:endParaRPr lang="en-US" altLang="zh-C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20000"/>
              </a:lnSpc>
              <a:buClr>
                <a:srgbClr val="FFFF00"/>
              </a:buClr>
              <a:buFont typeface="+mj-lt"/>
              <a:buAutoNum type="arabicParenR"/>
            </a:pP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高程计算表（每人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份） ；</a:t>
            </a:r>
            <a:endParaRPr lang="en-US" altLang="zh-C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20000"/>
              </a:lnSpc>
              <a:buClr>
                <a:srgbClr val="FFFF00"/>
              </a:buClr>
              <a:buFont typeface="+mj-lt"/>
              <a:buAutoNum type="arabicParenR"/>
            </a:pP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测回法水平角测量记录表；</a:t>
            </a:r>
            <a:endParaRPr lang="en-US" altLang="zh-C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20000"/>
              </a:lnSpc>
              <a:buClr>
                <a:srgbClr val="FFFF00"/>
              </a:buClr>
              <a:buFont typeface="+mj-lt"/>
              <a:buAutoNum type="arabicParenR"/>
            </a:pP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导线坐标计算表（每人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份） ；</a:t>
            </a:r>
            <a:endParaRPr lang="en-US" altLang="zh-C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20000"/>
              </a:lnSpc>
              <a:buClr>
                <a:srgbClr val="FFFF00"/>
              </a:buClr>
              <a:buFont typeface="+mj-lt"/>
              <a:buAutoNum type="arabicParenR"/>
            </a:pP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碎部测量记录表；</a:t>
            </a:r>
            <a:endParaRPr lang="en-US" altLang="zh-C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20000"/>
              </a:lnSpc>
              <a:buClr>
                <a:srgbClr val="FFFF00"/>
              </a:buClr>
              <a:buFont typeface="+mj-lt"/>
              <a:buAutoNum type="arabicParenR"/>
            </a:pP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实习小结（每人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份）；</a:t>
            </a:r>
            <a:endParaRPr lang="en-US" altLang="zh-C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20000"/>
              </a:lnSpc>
              <a:buClr>
                <a:srgbClr val="FFFF00"/>
              </a:buClr>
              <a:buFont typeface="+mj-lt"/>
              <a:buAutoNum type="arabicParenR"/>
            </a:pP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实习考勤表；</a:t>
            </a:r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524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5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35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7584" y="2852936"/>
            <a:ext cx="7467600" cy="1143000"/>
          </a:xfrm>
        </p:spPr>
        <p:txBody>
          <a:bodyPr/>
          <a:lstStyle/>
          <a:p>
            <a:pPr algn="ctr"/>
            <a:r>
              <a:rPr lang="zh-CN" altLang="en-US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测量记录填表与计算</a:t>
            </a:r>
            <a:endParaRPr lang="en-GB" b="1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20846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7447755"/>
              </p:ext>
            </p:extLst>
          </p:nvPr>
        </p:nvGraphicFramePr>
        <p:xfrm>
          <a:off x="32544" y="2466230"/>
          <a:ext cx="9144000" cy="3349625"/>
        </p:xfrm>
        <a:graphic>
          <a:graphicData uri="http://schemas.openxmlformats.org/drawingml/2006/table">
            <a:tbl>
              <a:tblPr/>
              <a:tblGrid>
                <a:gridCol w="709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2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2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30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80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620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393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55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667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18268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428565">
                <a:tc rowSpan="5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测站</a:t>
                      </a:r>
                    </a:p>
                  </a:txBody>
                  <a:tcPr marT="45714" marB="4571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ABC63"/>
                    </a:solidFill>
                  </a:tcPr>
                </a:tc>
                <a:tc rowSpan="5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点号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ABC63"/>
                    </a:solidFill>
                  </a:tcPr>
                </a:tc>
                <a:tc rowSpan="2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后尺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ABC63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下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ABC63"/>
                    </a:solidFill>
                  </a:tcPr>
                </a:tc>
                <a:tc rowSpan="2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前尺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ABC63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下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ABC63"/>
                    </a:solidFill>
                  </a:tcPr>
                </a:tc>
                <a:tc rowSpan="5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尺号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ABC63"/>
                    </a:solidFill>
                  </a:tcPr>
                </a:tc>
                <a:tc rowSpan="3" gridSpan="2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水准尺中丝读数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ABC63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5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K</a:t>
                      </a:r>
                      <a:r>
                        <a:rPr kumimoji="1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＋黑－红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ABC63"/>
                    </a:solidFill>
                  </a:tcPr>
                </a:tc>
                <a:tc rowSpan="5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高差中数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ABC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97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上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ABC6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上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ABC6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45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 gridSpan="2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后距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ABC63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 gridSpan="2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前距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ABC63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189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黑面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ABC63"/>
                    </a:solidFill>
                  </a:tcPr>
                </a:tc>
                <a:tc rowSpan="2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红面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ABC6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983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视距差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ABC6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累积差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ABC6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4489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C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CN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  </a:t>
                      </a:r>
                      <a:endParaRPr kumimoji="1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ABC63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ABC63"/>
                    </a:solidFill>
                  </a:tcPr>
                </a:tc>
                <a:tc gridSpan="2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ABC6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ABC6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后</a:t>
                      </a:r>
                      <a:r>
                        <a:rPr kumimoji="1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前</a:t>
                      </a:r>
                      <a:r>
                        <a:rPr kumimoji="1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K1=4.787 K2=4.687</a:t>
                      </a:r>
                      <a:endParaRPr kumimoji="1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ABC63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CN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ABC63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CN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ABC63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ABC63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ABC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矩形 4"/>
          <p:cNvSpPr/>
          <p:nvPr/>
        </p:nvSpPr>
        <p:spPr bwMode="auto">
          <a:xfrm>
            <a:off x="7293795" y="5161012"/>
            <a:ext cx="436537" cy="345282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7293795" y="4400599"/>
            <a:ext cx="436537" cy="65802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2910682" y="5478015"/>
            <a:ext cx="542950" cy="307975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1796232" y="5479304"/>
            <a:ext cx="542950" cy="307975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1710532" y="5125293"/>
            <a:ext cx="1846262" cy="307975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554957" y="260648"/>
            <a:ext cx="62484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defPPr>
              <a:defRPr lang="zh-CN"/>
            </a:defPPr>
            <a:lvl1pPr algn="ctr">
              <a:spcBef>
                <a:spcPct val="0"/>
              </a:spcBef>
              <a:buNone/>
              <a:defRPr kumimoji="0" sz="35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dirty="0"/>
              <a:t>四等水准测量</a:t>
            </a:r>
          </a:p>
        </p:txBody>
      </p:sp>
      <p:sp>
        <p:nvSpPr>
          <p:cNvPr id="11" name="AutoShape 52"/>
          <p:cNvSpPr>
            <a:spLocks noChangeArrowheads="1"/>
          </p:cNvSpPr>
          <p:nvPr/>
        </p:nvSpPr>
        <p:spPr bwMode="auto">
          <a:xfrm>
            <a:off x="1358107" y="2126505"/>
            <a:ext cx="304800" cy="228600"/>
          </a:xfrm>
          <a:prstGeom prst="flowChartSummingJunction">
            <a:avLst/>
          </a:prstGeom>
          <a:solidFill>
            <a:schemeClr val="accent1"/>
          </a:solidFill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2" name="Text Box 53"/>
          <p:cNvSpPr txBox="1">
            <a:spLocks noChangeArrowheads="1"/>
          </p:cNvSpPr>
          <p:nvPr/>
        </p:nvSpPr>
        <p:spPr bwMode="auto">
          <a:xfrm>
            <a:off x="748507" y="2023318"/>
            <a:ext cx="676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l" eaLnBrk="1" hangingPunct="1"/>
            <a:r>
              <a:rPr lang="en-US" altLang="zh-CN" sz="2000" b="1"/>
              <a:t>BM</a:t>
            </a:r>
            <a:r>
              <a:rPr lang="en-US" altLang="zh-CN" sz="2000" b="1" baseline="-25000"/>
              <a:t>1</a:t>
            </a:r>
          </a:p>
        </p:txBody>
      </p:sp>
      <p:sp>
        <p:nvSpPr>
          <p:cNvPr id="13" name="AutoShape 54"/>
          <p:cNvSpPr>
            <a:spLocks noChangeArrowheads="1"/>
          </p:cNvSpPr>
          <p:nvPr/>
        </p:nvSpPr>
        <p:spPr bwMode="auto">
          <a:xfrm>
            <a:off x="7987507" y="1821705"/>
            <a:ext cx="152400" cy="152400"/>
          </a:xfrm>
          <a:prstGeom prst="flowChartConnector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4" name="Text Box 55"/>
          <p:cNvSpPr txBox="1">
            <a:spLocks noChangeArrowheads="1"/>
          </p:cNvSpPr>
          <p:nvPr/>
        </p:nvSpPr>
        <p:spPr bwMode="auto">
          <a:xfrm>
            <a:off x="7911307" y="1897905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l" eaLnBrk="1" hangingPunct="1"/>
            <a:r>
              <a:rPr lang="en-US" altLang="zh-CN"/>
              <a:t>A</a:t>
            </a:r>
          </a:p>
        </p:txBody>
      </p:sp>
      <p:sp>
        <p:nvSpPr>
          <p:cNvPr id="15" name="Freeform 56"/>
          <p:cNvSpPr>
            <a:spLocks/>
          </p:cNvSpPr>
          <p:nvPr/>
        </p:nvSpPr>
        <p:spPr bwMode="auto">
          <a:xfrm>
            <a:off x="1586707" y="1897905"/>
            <a:ext cx="6477000" cy="304800"/>
          </a:xfrm>
          <a:custGeom>
            <a:avLst/>
            <a:gdLst>
              <a:gd name="T0" fmla="*/ 0 w 3600"/>
              <a:gd name="T1" fmla="*/ 304800 h 288"/>
              <a:gd name="T2" fmla="*/ 2763520 w 3600"/>
              <a:gd name="T3" fmla="*/ 50800 h 288"/>
              <a:gd name="T4" fmla="*/ 6477000 w 3600"/>
              <a:gd name="T5" fmla="*/ 0 h 2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600" h="288">
                <a:moveTo>
                  <a:pt x="0" y="288"/>
                </a:moveTo>
                <a:cubicBezTo>
                  <a:pt x="468" y="192"/>
                  <a:pt x="936" y="96"/>
                  <a:pt x="1536" y="48"/>
                </a:cubicBezTo>
                <a:cubicBezTo>
                  <a:pt x="2136" y="0"/>
                  <a:pt x="2868" y="0"/>
                  <a:pt x="3600" y="0"/>
                </a:cubicBezTo>
              </a:path>
            </a:pathLst>
          </a:custGeom>
          <a:noFill/>
          <a:ln w="38100" cmpd="sng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" name="Text Box 58"/>
          <p:cNvSpPr txBox="1">
            <a:spLocks noChangeArrowheads="1"/>
          </p:cNvSpPr>
          <p:nvPr/>
        </p:nvSpPr>
        <p:spPr bwMode="auto">
          <a:xfrm>
            <a:off x="3129757" y="197410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l" eaLnBrk="1" hangingPunct="1"/>
            <a:r>
              <a:rPr lang="en-US" altLang="zh-CN" sz="1800" b="1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17" name="Line 64"/>
          <p:cNvSpPr>
            <a:spLocks noChangeShapeType="1"/>
          </p:cNvSpPr>
          <p:nvPr/>
        </p:nvSpPr>
        <p:spPr bwMode="auto">
          <a:xfrm flipV="1">
            <a:off x="4987132" y="1135905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" name="Line 68"/>
          <p:cNvSpPr>
            <a:spLocks noChangeShapeType="1"/>
          </p:cNvSpPr>
          <p:nvPr/>
        </p:nvSpPr>
        <p:spPr bwMode="auto">
          <a:xfrm flipV="1">
            <a:off x="4987132" y="1135905"/>
            <a:ext cx="0" cy="762000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19" name="组合 18"/>
          <p:cNvGrpSpPr>
            <a:grpSpLocks/>
          </p:cNvGrpSpPr>
          <p:nvPr/>
        </p:nvGrpSpPr>
        <p:grpSpPr bwMode="auto">
          <a:xfrm>
            <a:off x="1510507" y="1374030"/>
            <a:ext cx="3454400" cy="762000"/>
            <a:chOff x="1477491" y="1650901"/>
            <a:chExt cx="3454549" cy="762000"/>
          </a:xfrm>
        </p:grpSpPr>
        <p:grpSp>
          <p:nvGrpSpPr>
            <p:cNvPr id="20" name="Group 59"/>
            <p:cNvGrpSpPr>
              <a:grpSpLocks/>
            </p:cNvGrpSpPr>
            <p:nvPr/>
          </p:nvGrpSpPr>
          <p:grpSpPr bwMode="auto">
            <a:xfrm>
              <a:off x="3059831" y="1946176"/>
              <a:ext cx="398859" cy="354012"/>
              <a:chOff x="1248" y="2592"/>
              <a:chExt cx="288" cy="240"/>
            </a:xfrm>
          </p:grpSpPr>
          <p:sp>
            <p:nvSpPr>
              <p:cNvPr id="24" name="Line 60"/>
              <p:cNvSpPr>
                <a:spLocks noChangeShapeType="1"/>
              </p:cNvSpPr>
              <p:nvPr/>
            </p:nvSpPr>
            <p:spPr bwMode="auto">
              <a:xfrm flipH="1">
                <a:off x="1248" y="2592"/>
                <a:ext cx="144" cy="240"/>
              </a:xfrm>
              <a:prstGeom prst="line">
                <a:avLst/>
              </a:prstGeom>
              <a:noFill/>
              <a:ln w="19050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" name="Line 61"/>
              <p:cNvSpPr>
                <a:spLocks noChangeShapeType="1"/>
              </p:cNvSpPr>
              <p:nvPr/>
            </p:nvSpPr>
            <p:spPr bwMode="auto">
              <a:xfrm>
                <a:off x="1392" y="2592"/>
                <a:ext cx="0" cy="240"/>
              </a:xfrm>
              <a:prstGeom prst="line">
                <a:avLst/>
              </a:prstGeom>
              <a:noFill/>
              <a:ln w="19050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" name="Line 62"/>
              <p:cNvSpPr>
                <a:spLocks noChangeShapeType="1"/>
              </p:cNvSpPr>
              <p:nvPr/>
            </p:nvSpPr>
            <p:spPr bwMode="auto">
              <a:xfrm>
                <a:off x="1392" y="2592"/>
                <a:ext cx="144" cy="240"/>
              </a:xfrm>
              <a:prstGeom prst="line">
                <a:avLst/>
              </a:prstGeom>
              <a:noFill/>
              <a:ln w="19050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" name="Line 63"/>
              <p:cNvSpPr>
                <a:spLocks noChangeShapeType="1"/>
              </p:cNvSpPr>
              <p:nvPr/>
            </p:nvSpPr>
            <p:spPr bwMode="auto">
              <a:xfrm>
                <a:off x="1344" y="2592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21" name="Line 67"/>
            <p:cNvSpPr>
              <a:spLocks noChangeShapeType="1"/>
            </p:cNvSpPr>
            <p:nvPr/>
          </p:nvSpPr>
          <p:spPr bwMode="auto">
            <a:xfrm>
              <a:off x="3230091" y="1946176"/>
              <a:ext cx="1701949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Line 69"/>
            <p:cNvSpPr>
              <a:spLocks noChangeShapeType="1"/>
            </p:cNvSpPr>
            <p:nvPr/>
          </p:nvSpPr>
          <p:spPr bwMode="auto">
            <a:xfrm flipV="1">
              <a:off x="1477491" y="1650901"/>
              <a:ext cx="0" cy="76200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Line 70"/>
            <p:cNvSpPr>
              <a:spLocks noChangeShapeType="1"/>
            </p:cNvSpPr>
            <p:nvPr/>
          </p:nvSpPr>
          <p:spPr bwMode="auto">
            <a:xfrm flipH="1">
              <a:off x="1477491" y="1946176"/>
              <a:ext cx="1752600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8" name="Group 71"/>
          <p:cNvGrpSpPr>
            <a:grpSpLocks/>
          </p:cNvGrpSpPr>
          <p:nvPr/>
        </p:nvGrpSpPr>
        <p:grpSpPr bwMode="auto">
          <a:xfrm>
            <a:off x="4720432" y="1821705"/>
            <a:ext cx="565150" cy="442913"/>
            <a:chOff x="2976" y="1344"/>
            <a:chExt cx="356" cy="279"/>
          </a:xfrm>
        </p:grpSpPr>
        <p:sp>
          <p:nvSpPr>
            <p:cNvPr id="29" name="AutoShape 72"/>
            <p:cNvSpPr>
              <a:spLocks noChangeArrowheads="1"/>
            </p:cNvSpPr>
            <p:nvPr/>
          </p:nvSpPr>
          <p:spPr bwMode="auto">
            <a:xfrm>
              <a:off x="3072" y="1344"/>
              <a:ext cx="144" cy="48"/>
            </a:xfrm>
            <a:prstGeom prst="flowChartExtra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30" name="Text Box 73"/>
            <p:cNvSpPr txBox="1">
              <a:spLocks noChangeArrowheads="1"/>
            </p:cNvSpPr>
            <p:nvPr/>
          </p:nvSpPr>
          <p:spPr bwMode="auto">
            <a:xfrm>
              <a:off x="2976" y="1392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algn="l" eaLnBrk="1" hangingPunct="1"/>
              <a:r>
                <a:rPr lang="en-US" altLang="zh-CN" sz="1800"/>
                <a:t>TP1</a:t>
              </a:r>
            </a:p>
          </p:txBody>
        </p:sp>
      </p:grpSp>
      <p:sp>
        <p:nvSpPr>
          <p:cNvPr id="31" name="矩形 30"/>
          <p:cNvSpPr>
            <a:spLocks noChangeArrowheads="1"/>
          </p:cNvSpPr>
          <p:nvPr/>
        </p:nvSpPr>
        <p:spPr bwMode="auto">
          <a:xfrm>
            <a:off x="1615282" y="4304555"/>
            <a:ext cx="8778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l" eaLnBrk="1" hangingPunct="1"/>
            <a:r>
              <a:rPr lang="en-US" altLang="zh-CN" b="1" dirty="0">
                <a:solidFill>
                  <a:srgbClr val="0000FF"/>
                </a:solidFill>
              </a:rPr>
              <a:t>1.614</a:t>
            </a:r>
          </a:p>
          <a:p>
            <a:pPr algn="l" eaLnBrk="1" hangingPunct="1"/>
            <a:r>
              <a:rPr lang="en-US" altLang="zh-CN" b="1" dirty="0">
                <a:solidFill>
                  <a:srgbClr val="0000FF"/>
                </a:solidFill>
              </a:rPr>
              <a:t>1.156</a:t>
            </a:r>
          </a:p>
        </p:txBody>
      </p:sp>
      <p:sp>
        <p:nvSpPr>
          <p:cNvPr id="32" name="矩形 31"/>
          <p:cNvSpPr>
            <a:spLocks noChangeArrowheads="1"/>
          </p:cNvSpPr>
          <p:nvPr/>
        </p:nvSpPr>
        <p:spPr bwMode="auto">
          <a:xfrm>
            <a:off x="2756694" y="4307730"/>
            <a:ext cx="8763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l" eaLnBrk="1" hangingPunct="1"/>
            <a:r>
              <a:rPr lang="en-US" altLang="zh-CN" b="1" dirty="0">
                <a:solidFill>
                  <a:srgbClr val="0000FF"/>
                </a:solidFill>
              </a:rPr>
              <a:t>0.774</a:t>
            </a:r>
          </a:p>
          <a:p>
            <a:pPr algn="l" eaLnBrk="1" hangingPunct="1"/>
            <a:r>
              <a:rPr lang="en-US" altLang="zh-CN" b="1" dirty="0">
                <a:solidFill>
                  <a:srgbClr val="0000FF"/>
                </a:solidFill>
              </a:rPr>
              <a:t>0.326</a:t>
            </a:r>
          </a:p>
        </p:txBody>
      </p:sp>
      <p:sp>
        <p:nvSpPr>
          <p:cNvPr id="33" name="矩形 32"/>
          <p:cNvSpPr>
            <a:spLocks noChangeArrowheads="1"/>
          </p:cNvSpPr>
          <p:nvPr/>
        </p:nvSpPr>
        <p:spPr bwMode="auto">
          <a:xfrm>
            <a:off x="5155407" y="4323605"/>
            <a:ext cx="876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r>
              <a:rPr lang="en-US" altLang="zh-CN" b="1">
                <a:solidFill>
                  <a:srgbClr val="0000FF"/>
                </a:solidFill>
              </a:rPr>
              <a:t>1.384</a:t>
            </a:r>
          </a:p>
        </p:txBody>
      </p:sp>
      <p:sp>
        <p:nvSpPr>
          <p:cNvPr id="34" name="矩形 33"/>
          <p:cNvSpPr>
            <a:spLocks noChangeArrowheads="1"/>
          </p:cNvSpPr>
          <p:nvPr/>
        </p:nvSpPr>
        <p:spPr bwMode="auto">
          <a:xfrm>
            <a:off x="5155407" y="4756993"/>
            <a:ext cx="8763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r>
              <a:rPr lang="en-US" altLang="zh-CN" b="1" dirty="0">
                <a:solidFill>
                  <a:srgbClr val="0000FF"/>
                </a:solidFill>
              </a:rPr>
              <a:t>0.551</a:t>
            </a:r>
          </a:p>
        </p:txBody>
      </p:sp>
      <p:sp>
        <p:nvSpPr>
          <p:cNvPr id="35" name="矩形 34"/>
          <p:cNvSpPr>
            <a:spLocks noChangeArrowheads="1"/>
          </p:cNvSpPr>
          <p:nvPr/>
        </p:nvSpPr>
        <p:spPr bwMode="auto">
          <a:xfrm>
            <a:off x="6188869" y="4345830"/>
            <a:ext cx="876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r>
              <a:rPr lang="en-US" altLang="zh-CN" b="1">
                <a:solidFill>
                  <a:srgbClr val="0000FF"/>
                </a:solidFill>
              </a:rPr>
              <a:t>6.171</a:t>
            </a:r>
          </a:p>
        </p:txBody>
      </p:sp>
      <p:sp>
        <p:nvSpPr>
          <p:cNvPr id="36" name="矩形 35"/>
          <p:cNvSpPr>
            <a:spLocks noChangeArrowheads="1"/>
          </p:cNvSpPr>
          <p:nvPr/>
        </p:nvSpPr>
        <p:spPr bwMode="auto">
          <a:xfrm>
            <a:off x="6188869" y="4736355"/>
            <a:ext cx="876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r>
              <a:rPr lang="en-US" altLang="zh-CN" b="1">
                <a:solidFill>
                  <a:srgbClr val="0000FF"/>
                </a:solidFill>
              </a:rPr>
              <a:t>5.239</a:t>
            </a:r>
          </a:p>
        </p:txBody>
      </p:sp>
      <p:sp>
        <p:nvSpPr>
          <p:cNvPr id="37" name="矩形 36"/>
          <p:cNvSpPr>
            <a:spLocks noChangeArrowheads="1"/>
          </p:cNvSpPr>
          <p:nvPr/>
        </p:nvSpPr>
        <p:spPr bwMode="auto">
          <a:xfrm>
            <a:off x="7341394" y="4304555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r>
              <a:rPr lang="en-US" altLang="zh-CN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38" name="矩形 37"/>
          <p:cNvSpPr>
            <a:spLocks noChangeArrowheads="1"/>
          </p:cNvSpPr>
          <p:nvPr/>
        </p:nvSpPr>
        <p:spPr bwMode="auto">
          <a:xfrm>
            <a:off x="7289007" y="4664918"/>
            <a:ext cx="4413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r>
              <a:rPr lang="en-US" altLang="zh-CN" b="1">
                <a:solidFill>
                  <a:srgbClr val="FF0000"/>
                </a:solidFill>
              </a:rPr>
              <a:t>-1</a:t>
            </a:r>
          </a:p>
        </p:txBody>
      </p:sp>
      <p:sp>
        <p:nvSpPr>
          <p:cNvPr id="39" name="矩形 38"/>
          <p:cNvSpPr>
            <a:spLocks noChangeArrowheads="1"/>
          </p:cNvSpPr>
          <p:nvPr/>
        </p:nvSpPr>
        <p:spPr bwMode="auto">
          <a:xfrm>
            <a:off x="5155407" y="5117355"/>
            <a:ext cx="876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r>
              <a:rPr lang="en-US" altLang="zh-CN" b="1" dirty="0">
                <a:solidFill>
                  <a:srgbClr val="FF0000"/>
                </a:solidFill>
              </a:rPr>
              <a:t>0.833</a:t>
            </a:r>
          </a:p>
        </p:txBody>
      </p:sp>
      <p:sp>
        <p:nvSpPr>
          <p:cNvPr id="40" name="矩形 39"/>
          <p:cNvSpPr>
            <a:spLocks noChangeArrowheads="1"/>
          </p:cNvSpPr>
          <p:nvPr/>
        </p:nvSpPr>
        <p:spPr bwMode="auto">
          <a:xfrm>
            <a:off x="6188869" y="5096718"/>
            <a:ext cx="8763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r>
              <a:rPr lang="en-US" altLang="zh-CN" b="1" dirty="0">
                <a:solidFill>
                  <a:srgbClr val="FF0000"/>
                </a:solidFill>
              </a:rPr>
              <a:t>0.932</a:t>
            </a:r>
          </a:p>
        </p:txBody>
      </p:sp>
      <p:sp>
        <p:nvSpPr>
          <p:cNvPr id="41" name="矩形 40"/>
          <p:cNvSpPr>
            <a:spLocks noChangeArrowheads="1"/>
          </p:cNvSpPr>
          <p:nvPr/>
        </p:nvSpPr>
        <p:spPr bwMode="auto">
          <a:xfrm>
            <a:off x="7289007" y="5096718"/>
            <a:ext cx="5143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r>
              <a:rPr lang="en-US" altLang="zh-CN" b="1" dirty="0">
                <a:solidFill>
                  <a:srgbClr val="FF0000"/>
                </a:solidFill>
              </a:rPr>
              <a:t>+1</a:t>
            </a:r>
          </a:p>
        </p:txBody>
      </p:sp>
      <p:sp>
        <p:nvSpPr>
          <p:cNvPr id="42" name="矩形 41"/>
          <p:cNvSpPr>
            <a:spLocks noChangeArrowheads="1"/>
          </p:cNvSpPr>
          <p:nvPr/>
        </p:nvSpPr>
        <p:spPr bwMode="auto">
          <a:xfrm>
            <a:off x="1710532" y="5044330"/>
            <a:ext cx="723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r>
              <a:rPr lang="en-US" altLang="zh-CN" b="1" dirty="0">
                <a:solidFill>
                  <a:srgbClr val="FF0000"/>
                </a:solidFill>
              </a:rPr>
              <a:t>45.8</a:t>
            </a:r>
          </a:p>
        </p:txBody>
      </p:sp>
      <p:sp>
        <p:nvSpPr>
          <p:cNvPr id="43" name="矩形 42"/>
          <p:cNvSpPr>
            <a:spLocks noChangeArrowheads="1"/>
          </p:cNvSpPr>
          <p:nvPr/>
        </p:nvSpPr>
        <p:spPr bwMode="auto">
          <a:xfrm>
            <a:off x="2832894" y="5058618"/>
            <a:ext cx="7239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r>
              <a:rPr lang="en-US" altLang="zh-CN" b="1" dirty="0">
                <a:solidFill>
                  <a:srgbClr val="FF0000"/>
                </a:solidFill>
              </a:rPr>
              <a:t>44.8</a:t>
            </a:r>
          </a:p>
        </p:txBody>
      </p:sp>
      <p:sp>
        <p:nvSpPr>
          <p:cNvPr id="44" name="矩形 43"/>
          <p:cNvSpPr>
            <a:spLocks noChangeArrowheads="1"/>
          </p:cNvSpPr>
          <p:nvPr/>
        </p:nvSpPr>
        <p:spPr bwMode="auto">
          <a:xfrm>
            <a:off x="1769269" y="5403105"/>
            <a:ext cx="5699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r>
              <a:rPr lang="en-US" altLang="zh-CN" b="1" dirty="0">
                <a:solidFill>
                  <a:srgbClr val="FF0000"/>
                </a:solidFill>
              </a:rPr>
              <a:t>1.0</a:t>
            </a:r>
          </a:p>
        </p:txBody>
      </p:sp>
      <p:sp>
        <p:nvSpPr>
          <p:cNvPr id="45" name="矩形 44"/>
          <p:cNvSpPr>
            <a:spLocks noChangeArrowheads="1"/>
          </p:cNvSpPr>
          <p:nvPr/>
        </p:nvSpPr>
        <p:spPr bwMode="auto">
          <a:xfrm>
            <a:off x="2910682" y="5404693"/>
            <a:ext cx="5683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r>
              <a:rPr lang="en-US" altLang="zh-CN" b="1" dirty="0">
                <a:solidFill>
                  <a:srgbClr val="FF0000"/>
                </a:solidFill>
              </a:rPr>
              <a:t>1.0</a:t>
            </a:r>
          </a:p>
        </p:txBody>
      </p:sp>
      <p:sp>
        <p:nvSpPr>
          <p:cNvPr id="46" name="矩形 45"/>
          <p:cNvSpPr>
            <a:spLocks noChangeArrowheads="1"/>
          </p:cNvSpPr>
          <p:nvPr/>
        </p:nvSpPr>
        <p:spPr bwMode="auto">
          <a:xfrm>
            <a:off x="8033544" y="4807793"/>
            <a:ext cx="11191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l" eaLnBrk="1" hangingPunct="1"/>
            <a:r>
              <a:rPr lang="en-US" altLang="zh-CN" sz="2200" b="1">
                <a:solidFill>
                  <a:srgbClr val="FF0000"/>
                </a:solidFill>
              </a:rPr>
              <a:t>+0.8325</a:t>
            </a:r>
          </a:p>
        </p:txBody>
      </p:sp>
      <p:sp>
        <p:nvSpPr>
          <p:cNvPr id="47" name="矩形 46"/>
          <p:cNvSpPr>
            <a:spLocks noChangeArrowheads="1"/>
          </p:cNvSpPr>
          <p:nvPr/>
        </p:nvSpPr>
        <p:spPr bwMode="auto">
          <a:xfrm>
            <a:off x="211932" y="4787155"/>
            <a:ext cx="3381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b="1">
                <a:solidFill>
                  <a:srgbClr val="3333CC"/>
                </a:solidFill>
              </a:rPr>
              <a:t>1</a:t>
            </a:r>
            <a:endParaRPr lang="en-GB" altLang="en-US" b="1"/>
          </a:p>
        </p:txBody>
      </p:sp>
      <p:sp>
        <p:nvSpPr>
          <p:cNvPr id="48" name="矩形 47"/>
          <p:cNvSpPr>
            <a:spLocks noChangeArrowheads="1"/>
          </p:cNvSpPr>
          <p:nvPr/>
        </p:nvSpPr>
        <p:spPr bwMode="auto">
          <a:xfrm>
            <a:off x="748507" y="4609355"/>
            <a:ext cx="976312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l" eaLnBrk="1" hangingPunct="1"/>
            <a:r>
              <a:rPr lang="en-US" altLang="zh-CN" sz="2000" b="1">
                <a:solidFill>
                  <a:srgbClr val="3333CC"/>
                </a:solidFill>
              </a:rPr>
              <a:t>BM1</a:t>
            </a:r>
          </a:p>
          <a:p>
            <a:pPr algn="l" eaLnBrk="1" hangingPunct="1"/>
            <a:endParaRPr lang="en-US" altLang="zh-CN" sz="1500" b="1">
              <a:solidFill>
                <a:srgbClr val="3333CC"/>
              </a:solidFill>
            </a:endParaRPr>
          </a:p>
          <a:p>
            <a:pPr algn="l" eaLnBrk="1" hangingPunct="1"/>
            <a:r>
              <a:rPr lang="en-US" altLang="zh-CN" sz="2000" b="1">
                <a:solidFill>
                  <a:srgbClr val="3333CC"/>
                </a:solidFill>
              </a:rPr>
              <a:t>TP1</a:t>
            </a:r>
          </a:p>
        </p:txBody>
      </p:sp>
      <p:sp>
        <p:nvSpPr>
          <p:cNvPr id="49" name="矩形 48"/>
          <p:cNvSpPr>
            <a:spLocks noChangeArrowheads="1"/>
          </p:cNvSpPr>
          <p:nvPr/>
        </p:nvSpPr>
        <p:spPr bwMode="auto">
          <a:xfrm>
            <a:off x="2602707" y="5866655"/>
            <a:ext cx="3933825" cy="46196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l" eaLnBrk="1" hangingPunct="1"/>
            <a:r>
              <a:rPr lang="en-US" altLang="zh-CN" b="1">
                <a:solidFill>
                  <a:srgbClr val="FFFF00"/>
                </a:solidFill>
              </a:rPr>
              <a:t>(1.614-1.156)×100=45.8</a:t>
            </a:r>
          </a:p>
        </p:txBody>
      </p:sp>
      <p:sp>
        <p:nvSpPr>
          <p:cNvPr id="50" name="矩形 49"/>
          <p:cNvSpPr>
            <a:spLocks noChangeArrowheads="1"/>
          </p:cNvSpPr>
          <p:nvPr/>
        </p:nvSpPr>
        <p:spPr bwMode="auto">
          <a:xfrm>
            <a:off x="2602707" y="5876180"/>
            <a:ext cx="3438525" cy="46037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l" eaLnBrk="1" hangingPunct="1"/>
            <a:r>
              <a:rPr lang="en-US" altLang="zh-CN" b="1">
                <a:solidFill>
                  <a:srgbClr val="FFFF00"/>
                </a:solidFill>
              </a:rPr>
              <a:t>(0.774-0.326 )×100=44.8</a:t>
            </a:r>
          </a:p>
        </p:txBody>
      </p:sp>
      <p:sp>
        <p:nvSpPr>
          <p:cNvPr id="51" name="矩形 50"/>
          <p:cNvSpPr>
            <a:spLocks noChangeArrowheads="1"/>
          </p:cNvSpPr>
          <p:nvPr/>
        </p:nvSpPr>
        <p:spPr bwMode="auto">
          <a:xfrm>
            <a:off x="2670969" y="5863480"/>
            <a:ext cx="1924050" cy="46196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l" eaLnBrk="1" hangingPunct="1"/>
            <a:r>
              <a:rPr lang="en-US" altLang="zh-CN" b="1">
                <a:solidFill>
                  <a:srgbClr val="FFFF00"/>
                </a:solidFill>
              </a:rPr>
              <a:t>45.8-44.8=1.0</a:t>
            </a:r>
          </a:p>
        </p:txBody>
      </p:sp>
      <p:sp>
        <p:nvSpPr>
          <p:cNvPr id="52" name="矩形 51"/>
          <p:cNvSpPr>
            <a:spLocks noChangeArrowheads="1"/>
          </p:cNvSpPr>
          <p:nvPr/>
        </p:nvSpPr>
        <p:spPr bwMode="auto">
          <a:xfrm>
            <a:off x="2599532" y="5866655"/>
            <a:ext cx="2540000" cy="46196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l" eaLnBrk="1" hangingPunct="1"/>
            <a:r>
              <a:rPr lang="en-US" altLang="zh-CN" b="1">
                <a:solidFill>
                  <a:srgbClr val="FFFF00"/>
                </a:solidFill>
              </a:rPr>
              <a:t>1.384-0.551=0.833</a:t>
            </a:r>
          </a:p>
        </p:txBody>
      </p:sp>
      <p:sp>
        <p:nvSpPr>
          <p:cNvPr id="53" name="矩形 52"/>
          <p:cNvSpPr>
            <a:spLocks noChangeArrowheads="1"/>
          </p:cNvSpPr>
          <p:nvPr/>
        </p:nvSpPr>
        <p:spPr bwMode="auto">
          <a:xfrm>
            <a:off x="2655094" y="5876180"/>
            <a:ext cx="2538413" cy="46037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l" eaLnBrk="1" hangingPunct="1"/>
            <a:r>
              <a:rPr lang="en-US" altLang="zh-CN" b="1">
                <a:solidFill>
                  <a:srgbClr val="FFFF00"/>
                </a:solidFill>
              </a:rPr>
              <a:t>6.171-5.239=0.932</a:t>
            </a:r>
          </a:p>
        </p:txBody>
      </p:sp>
      <p:sp>
        <p:nvSpPr>
          <p:cNvPr id="54" name="矩形 53"/>
          <p:cNvSpPr>
            <a:spLocks noChangeArrowheads="1"/>
          </p:cNvSpPr>
          <p:nvPr/>
        </p:nvSpPr>
        <p:spPr bwMode="auto">
          <a:xfrm>
            <a:off x="2656682" y="5863480"/>
            <a:ext cx="3775075" cy="46196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l" eaLnBrk="1" hangingPunct="1"/>
            <a:r>
              <a:rPr lang="en-US" altLang="zh-CN" b="1">
                <a:solidFill>
                  <a:srgbClr val="FFFF00"/>
                </a:solidFill>
              </a:rPr>
              <a:t>(K1+1.384-6.171) ×1000=0</a:t>
            </a:r>
          </a:p>
        </p:txBody>
      </p:sp>
      <p:sp>
        <p:nvSpPr>
          <p:cNvPr id="55" name="矩形 54"/>
          <p:cNvSpPr>
            <a:spLocks noChangeArrowheads="1"/>
          </p:cNvSpPr>
          <p:nvPr/>
        </p:nvSpPr>
        <p:spPr bwMode="auto">
          <a:xfrm>
            <a:off x="2631282" y="5866655"/>
            <a:ext cx="3876675" cy="46196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l" eaLnBrk="1" hangingPunct="1"/>
            <a:r>
              <a:rPr lang="en-US" altLang="zh-CN" b="1">
                <a:solidFill>
                  <a:srgbClr val="FFFF00"/>
                </a:solidFill>
              </a:rPr>
              <a:t>(K2+0.551-5.239) ×1000=-1</a:t>
            </a:r>
          </a:p>
        </p:txBody>
      </p:sp>
      <p:sp>
        <p:nvSpPr>
          <p:cNvPr id="56" name="矩形 55"/>
          <p:cNvSpPr>
            <a:spLocks noChangeArrowheads="1"/>
          </p:cNvSpPr>
          <p:nvPr/>
        </p:nvSpPr>
        <p:spPr bwMode="auto">
          <a:xfrm>
            <a:off x="2634457" y="5863480"/>
            <a:ext cx="4075112" cy="46196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l" eaLnBrk="1" hangingPunct="1"/>
            <a:r>
              <a:rPr lang="en-US" altLang="zh-CN" b="1">
                <a:solidFill>
                  <a:srgbClr val="FFFF00"/>
                </a:solidFill>
              </a:rPr>
              <a:t>[0.833-(0.932-0.1)] ×1000=+1</a:t>
            </a:r>
          </a:p>
        </p:txBody>
      </p:sp>
      <p:sp>
        <p:nvSpPr>
          <p:cNvPr id="57" name="矩形 56"/>
          <p:cNvSpPr>
            <a:spLocks noChangeArrowheads="1"/>
          </p:cNvSpPr>
          <p:nvPr/>
        </p:nvSpPr>
        <p:spPr bwMode="auto">
          <a:xfrm>
            <a:off x="2588419" y="5868243"/>
            <a:ext cx="4357688" cy="461962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l" eaLnBrk="1" hangingPunct="1"/>
            <a:r>
              <a:rPr lang="en-US" altLang="zh-CN" b="1">
                <a:solidFill>
                  <a:srgbClr val="FFFF00"/>
                </a:solidFill>
              </a:rPr>
              <a:t>[0.833+(0.932-0.1) ]÷2=+0.8325</a:t>
            </a:r>
          </a:p>
        </p:txBody>
      </p:sp>
      <p:grpSp>
        <p:nvGrpSpPr>
          <p:cNvPr id="58" name="组合 57"/>
          <p:cNvGrpSpPr>
            <a:grpSpLocks/>
          </p:cNvGrpSpPr>
          <p:nvPr/>
        </p:nvGrpSpPr>
        <p:grpSpPr bwMode="auto">
          <a:xfrm>
            <a:off x="5003007" y="1135905"/>
            <a:ext cx="3060700" cy="1087438"/>
            <a:chOff x="4969990" y="1412776"/>
            <a:chExt cx="3060701" cy="1086792"/>
          </a:xfrm>
        </p:grpSpPr>
        <p:sp>
          <p:nvSpPr>
            <p:cNvPr id="59" name="Line 69"/>
            <p:cNvSpPr>
              <a:spLocks noChangeShapeType="1"/>
            </p:cNvSpPr>
            <p:nvPr/>
          </p:nvSpPr>
          <p:spPr bwMode="auto">
            <a:xfrm flipV="1">
              <a:off x="8030691" y="1412776"/>
              <a:ext cx="0" cy="76200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60" name="Group 59"/>
            <p:cNvGrpSpPr>
              <a:grpSpLocks/>
            </p:cNvGrpSpPr>
            <p:nvPr/>
          </p:nvGrpSpPr>
          <p:grpSpPr bwMode="auto">
            <a:xfrm>
              <a:off x="6395326" y="1796242"/>
              <a:ext cx="398859" cy="354012"/>
              <a:chOff x="1248" y="2592"/>
              <a:chExt cx="288" cy="240"/>
            </a:xfrm>
          </p:grpSpPr>
          <p:sp>
            <p:nvSpPr>
              <p:cNvPr id="64" name="Line 60"/>
              <p:cNvSpPr>
                <a:spLocks noChangeShapeType="1"/>
              </p:cNvSpPr>
              <p:nvPr/>
            </p:nvSpPr>
            <p:spPr bwMode="auto">
              <a:xfrm flipH="1">
                <a:off x="1248" y="2592"/>
                <a:ext cx="144" cy="240"/>
              </a:xfrm>
              <a:prstGeom prst="line">
                <a:avLst/>
              </a:prstGeom>
              <a:noFill/>
              <a:ln w="19050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5" name="Line 61"/>
              <p:cNvSpPr>
                <a:spLocks noChangeShapeType="1"/>
              </p:cNvSpPr>
              <p:nvPr/>
            </p:nvSpPr>
            <p:spPr bwMode="auto">
              <a:xfrm>
                <a:off x="1392" y="2592"/>
                <a:ext cx="0" cy="240"/>
              </a:xfrm>
              <a:prstGeom prst="line">
                <a:avLst/>
              </a:prstGeom>
              <a:noFill/>
              <a:ln w="19050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6" name="Line 62"/>
              <p:cNvSpPr>
                <a:spLocks noChangeShapeType="1"/>
              </p:cNvSpPr>
              <p:nvPr/>
            </p:nvSpPr>
            <p:spPr bwMode="auto">
              <a:xfrm>
                <a:off x="1392" y="2592"/>
                <a:ext cx="144" cy="240"/>
              </a:xfrm>
              <a:prstGeom prst="line">
                <a:avLst/>
              </a:prstGeom>
              <a:noFill/>
              <a:ln w="19050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7" name="Line 63"/>
              <p:cNvSpPr>
                <a:spLocks noChangeShapeType="1"/>
              </p:cNvSpPr>
              <p:nvPr/>
            </p:nvSpPr>
            <p:spPr bwMode="auto">
              <a:xfrm>
                <a:off x="1344" y="2592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61" name="Line 67"/>
            <p:cNvSpPr>
              <a:spLocks noChangeShapeType="1"/>
            </p:cNvSpPr>
            <p:nvPr/>
          </p:nvSpPr>
          <p:spPr bwMode="auto">
            <a:xfrm>
              <a:off x="6565586" y="1796242"/>
              <a:ext cx="1465105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2" name="Line 70"/>
            <p:cNvSpPr>
              <a:spLocks noChangeShapeType="1"/>
            </p:cNvSpPr>
            <p:nvPr/>
          </p:nvSpPr>
          <p:spPr bwMode="auto">
            <a:xfrm flipH="1" flipV="1">
              <a:off x="4969990" y="1793776"/>
              <a:ext cx="1595595" cy="246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3" name="Text Box 58"/>
            <p:cNvSpPr txBox="1">
              <a:spLocks noChangeArrowheads="1"/>
            </p:cNvSpPr>
            <p:nvPr/>
          </p:nvSpPr>
          <p:spPr bwMode="auto">
            <a:xfrm>
              <a:off x="6445530" y="2132856"/>
              <a:ext cx="2984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CC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algn="l" eaLnBrk="1" hangingPunct="1"/>
              <a:r>
                <a:rPr lang="en-US" altLang="zh-CN" sz="1800" b="1">
                  <a:solidFill>
                    <a:schemeClr val="accent2"/>
                  </a:solidFill>
                </a:rPr>
                <a:t>2</a:t>
              </a:r>
            </a:p>
          </p:txBody>
        </p:sp>
      </p:grpSp>
      <p:sp>
        <p:nvSpPr>
          <p:cNvPr id="68" name="线形标注 2(带边框和强调线) 67"/>
          <p:cNvSpPr/>
          <p:nvPr/>
        </p:nvSpPr>
        <p:spPr bwMode="auto">
          <a:xfrm>
            <a:off x="68040" y="5926608"/>
            <a:ext cx="1036638" cy="409947"/>
          </a:xfrm>
          <a:prstGeom prst="accentBorderCallout2">
            <a:avLst>
              <a:gd name="adj1" fmla="val 50540"/>
              <a:gd name="adj2" fmla="val 100416"/>
              <a:gd name="adj3" fmla="val 51788"/>
              <a:gd name="adj4" fmla="val 118436"/>
              <a:gd name="adj5" fmla="val -148499"/>
              <a:gd name="adj6" fmla="val 158680"/>
            </a:avLst>
          </a:prstGeom>
          <a:solidFill>
            <a:srgbClr val="FFFF00"/>
          </a:solidFill>
          <a:ln w="190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>
                <a:solidFill>
                  <a:srgbClr val="FF0000"/>
                </a:solidFill>
              </a:rPr>
              <a:t>&lt;100m</a:t>
            </a:r>
            <a:endParaRPr kumimoji="1" lang="en-GB" sz="2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69" name="线形标注 1 68"/>
          <p:cNvSpPr/>
          <p:nvPr/>
        </p:nvSpPr>
        <p:spPr bwMode="auto">
          <a:xfrm>
            <a:off x="1689729" y="5970239"/>
            <a:ext cx="728991" cy="350143"/>
          </a:xfrm>
          <a:prstGeom prst="borderCallout1">
            <a:avLst>
              <a:gd name="adj1" fmla="val -3012"/>
              <a:gd name="adj2" fmla="val 48530"/>
              <a:gd name="adj3" fmla="val -49812"/>
              <a:gd name="adj4" fmla="val 48796"/>
            </a:avLst>
          </a:prstGeom>
          <a:solidFill>
            <a:srgbClr val="FFFF00"/>
          </a:solidFill>
          <a:ln w="190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&lt;5m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70" name="线形标注 1 69"/>
          <p:cNvSpPr/>
          <p:nvPr/>
        </p:nvSpPr>
        <p:spPr bwMode="auto">
          <a:xfrm>
            <a:off x="2756694" y="5968950"/>
            <a:ext cx="800099" cy="350143"/>
          </a:xfrm>
          <a:prstGeom prst="borderCallout1">
            <a:avLst>
              <a:gd name="adj1" fmla="val -3012"/>
              <a:gd name="adj2" fmla="val 48530"/>
              <a:gd name="adj3" fmla="val -49812"/>
              <a:gd name="adj4" fmla="val 48796"/>
            </a:avLst>
          </a:prstGeom>
          <a:solidFill>
            <a:srgbClr val="FFFF00"/>
          </a:solidFill>
          <a:ln w="190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&lt;10m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71" name="线形标注 1 70"/>
          <p:cNvSpPr/>
          <p:nvPr/>
        </p:nvSpPr>
        <p:spPr bwMode="auto">
          <a:xfrm>
            <a:off x="8204944" y="5909019"/>
            <a:ext cx="893762" cy="394695"/>
          </a:xfrm>
          <a:prstGeom prst="borderCallout1">
            <a:avLst>
              <a:gd name="adj1" fmla="val -3012"/>
              <a:gd name="adj2" fmla="val 48530"/>
              <a:gd name="adj3" fmla="val -275049"/>
              <a:gd name="adj4" fmla="val -52092"/>
            </a:avLst>
          </a:prstGeom>
          <a:solidFill>
            <a:srgbClr val="FFFF00"/>
          </a:solidFill>
          <a:ln w="190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&lt;3mm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72" name="线形标注 1 71"/>
          <p:cNvSpPr/>
          <p:nvPr/>
        </p:nvSpPr>
        <p:spPr bwMode="auto">
          <a:xfrm>
            <a:off x="7097266" y="5928592"/>
            <a:ext cx="893762" cy="394695"/>
          </a:xfrm>
          <a:prstGeom prst="borderCallout1">
            <a:avLst>
              <a:gd name="adj1" fmla="val -3012"/>
              <a:gd name="adj2" fmla="val 48530"/>
              <a:gd name="adj3" fmla="val -107730"/>
              <a:gd name="adj4" fmla="val 48796"/>
            </a:avLst>
          </a:prstGeom>
          <a:solidFill>
            <a:srgbClr val="FFFF00"/>
          </a:solidFill>
          <a:ln w="190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&lt;5mm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175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"/>
                            </p:stCondLst>
                            <p:childTnLst>
                              <p:par>
                                <p:cTn id="9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000"/>
                            </p:stCondLst>
                            <p:childTnLst>
                              <p:par>
                                <p:cTn id="1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00"/>
                            </p:stCondLst>
                            <p:childTnLst>
                              <p:par>
                                <p:cTn id="1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500"/>
                            </p:stCondLst>
                            <p:childTnLst>
                              <p:par>
                                <p:cTn id="1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00"/>
                            </p:stCondLst>
                            <p:childTnLst>
                              <p:par>
                                <p:cTn id="17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500"/>
                            </p:stCondLst>
                            <p:childTnLst>
                              <p:par>
                                <p:cTn id="1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00"/>
                            </p:stCondLst>
                            <p:childTnLst>
                              <p:par>
                                <p:cTn id="19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500"/>
                            </p:stCondLst>
                            <p:childTnLst>
                              <p:par>
                                <p:cTn id="19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500"/>
                            </p:stCondLst>
                            <p:childTnLst>
                              <p:par>
                                <p:cTn id="20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1500"/>
                            </p:stCondLst>
                            <p:childTnLst>
                              <p:par>
                                <p:cTn id="2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500"/>
                            </p:stCondLst>
                            <p:childTnLst>
                              <p:par>
                                <p:cTn id="22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500"/>
                            </p:stCondLst>
                            <p:childTnLst>
                              <p:par>
                                <p:cTn id="238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500"/>
                            </p:stCondLst>
                            <p:childTnLst>
                              <p:par>
                                <p:cTn id="247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500"/>
                            </p:stCondLst>
                            <p:childTnLst>
                              <p:par>
                                <p:cTn id="2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500"/>
                            </p:stCondLst>
                            <p:childTnLst>
                              <p:par>
                                <p:cTn id="2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500"/>
                            </p:stCondLst>
                            <p:childTnLst>
                              <p:par>
                                <p:cTn id="27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utoUpdateAnimBg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68" grpId="0" animBg="1"/>
      <p:bldP spid="69" grpId="0" animBg="1"/>
      <p:bldP spid="70" grpId="0" animBg="1"/>
      <p:bldP spid="71" grpId="0" animBg="1"/>
      <p:bldP spid="7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85800" y="169713"/>
            <a:ext cx="777240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algn="ctr">
              <a:spcBef>
                <a:spcPct val="0"/>
              </a:spcBef>
              <a:buNone/>
              <a:defRPr kumimoji="0" sz="35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dirty="0"/>
              <a:t>水准测量计算</a:t>
            </a:r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838200" y="1084237"/>
            <a:ext cx="7467600" cy="1343025"/>
            <a:chOff x="528" y="720"/>
            <a:chExt cx="4704" cy="846"/>
          </a:xfrm>
        </p:grpSpPr>
        <p:sp>
          <p:nvSpPr>
            <p:cNvPr id="6" name="Freeform 4"/>
            <p:cNvSpPr>
              <a:spLocks/>
            </p:cNvSpPr>
            <p:nvPr/>
          </p:nvSpPr>
          <p:spPr bwMode="auto">
            <a:xfrm>
              <a:off x="720" y="1144"/>
              <a:ext cx="1440" cy="160"/>
            </a:xfrm>
            <a:custGeom>
              <a:avLst/>
              <a:gdLst>
                <a:gd name="T0" fmla="*/ 0 w 1440"/>
                <a:gd name="T1" fmla="*/ 0 h 160"/>
                <a:gd name="T2" fmla="*/ 672 w 1440"/>
                <a:gd name="T3" fmla="*/ 144 h 160"/>
                <a:gd name="T4" fmla="*/ 1440 w 1440"/>
                <a:gd name="T5" fmla="*/ 96 h 16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40" h="160">
                  <a:moveTo>
                    <a:pt x="0" y="0"/>
                  </a:moveTo>
                  <a:cubicBezTo>
                    <a:pt x="216" y="64"/>
                    <a:pt x="432" y="128"/>
                    <a:pt x="672" y="144"/>
                  </a:cubicBezTo>
                  <a:cubicBezTo>
                    <a:pt x="912" y="160"/>
                    <a:pt x="1176" y="128"/>
                    <a:pt x="1440" y="96"/>
                  </a:cubicBezTo>
                </a:path>
              </a:pathLst>
            </a:custGeom>
            <a:noFill/>
            <a:ln w="28575" cmpd="sng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3360" y="1056"/>
              <a:ext cx="1440" cy="168"/>
            </a:xfrm>
            <a:custGeom>
              <a:avLst/>
              <a:gdLst>
                <a:gd name="T0" fmla="*/ 0 w 1440"/>
                <a:gd name="T1" fmla="*/ 24 h 168"/>
                <a:gd name="T2" fmla="*/ 672 w 1440"/>
                <a:gd name="T3" fmla="*/ 24 h 168"/>
                <a:gd name="T4" fmla="*/ 1440 w 1440"/>
                <a:gd name="T5" fmla="*/ 168 h 16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40" h="168">
                  <a:moveTo>
                    <a:pt x="0" y="24"/>
                  </a:moveTo>
                  <a:cubicBezTo>
                    <a:pt x="216" y="12"/>
                    <a:pt x="432" y="0"/>
                    <a:pt x="672" y="24"/>
                  </a:cubicBezTo>
                  <a:cubicBezTo>
                    <a:pt x="912" y="48"/>
                    <a:pt x="1176" y="108"/>
                    <a:pt x="1440" y="168"/>
                  </a:cubicBezTo>
                </a:path>
              </a:pathLst>
            </a:custGeom>
            <a:noFill/>
            <a:ln w="28575" cmpd="sng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2208" y="1056"/>
              <a:ext cx="1152" cy="168"/>
            </a:xfrm>
            <a:custGeom>
              <a:avLst/>
              <a:gdLst>
                <a:gd name="T0" fmla="*/ 0 w 1152"/>
                <a:gd name="T1" fmla="*/ 168 h 168"/>
                <a:gd name="T2" fmla="*/ 480 w 1152"/>
                <a:gd name="T3" fmla="*/ 24 h 168"/>
                <a:gd name="T4" fmla="*/ 1152 w 1152"/>
                <a:gd name="T5" fmla="*/ 24 h 16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52" h="168">
                  <a:moveTo>
                    <a:pt x="0" y="168"/>
                  </a:moveTo>
                  <a:cubicBezTo>
                    <a:pt x="144" y="108"/>
                    <a:pt x="288" y="48"/>
                    <a:pt x="480" y="24"/>
                  </a:cubicBezTo>
                  <a:cubicBezTo>
                    <a:pt x="672" y="0"/>
                    <a:pt x="912" y="12"/>
                    <a:pt x="1152" y="24"/>
                  </a:cubicBezTo>
                </a:path>
              </a:pathLst>
            </a:custGeom>
            <a:noFill/>
            <a:ln w="28575" cmpd="sng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528" y="720"/>
              <a:ext cx="4704" cy="598"/>
              <a:chOff x="480" y="1680"/>
              <a:chExt cx="4704" cy="598"/>
            </a:xfrm>
          </p:grpSpPr>
          <p:grpSp>
            <p:nvGrpSpPr>
              <p:cNvPr id="19" name="Group 8"/>
              <p:cNvGrpSpPr>
                <a:grpSpLocks/>
              </p:cNvGrpSpPr>
              <p:nvPr/>
            </p:nvGrpSpPr>
            <p:grpSpPr bwMode="auto">
              <a:xfrm>
                <a:off x="480" y="1680"/>
                <a:ext cx="4704" cy="598"/>
                <a:chOff x="480" y="1680"/>
                <a:chExt cx="4704" cy="598"/>
              </a:xfrm>
            </p:grpSpPr>
            <p:grpSp>
              <p:nvGrpSpPr>
                <p:cNvPr id="26" name="Group 9"/>
                <p:cNvGrpSpPr>
                  <a:grpSpLocks/>
                </p:cNvGrpSpPr>
                <p:nvPr/>
              </p:nvGrpSpPr>
              <p:grpSpPr bwMode="auto">
                <a:xfrm>
                  <a:off x="480" y="1680"/>
                  <a:ext cx="479" cy="480"/>
                  <a:chOff x="1296" y="1824"/>
                  <a:chExt cx="479" cy="480"/>
                </a:xfrm>
              </p:grpSpPr>
              <p:sp>
                <p:nvSpPr>
                  <p:cNvPr id="30" name="AutoShape 10"/>
                  <p:cNvSpPr>
                    <a:spLocks noChangeArrowheads="1"/>
                  </p:cNvSpPr>
                  <p:nvPr/>
                </p:nvSpPr>
                <p:spPr bwMode="auto">
                  <a:xfrm>
                    <a:off x="1392" y="2160"/>
                    <a:ext cx="192" cy="144"/>
                  </a:xfrm>
                  <a:prstGeom prst="flowChartSummingJunction">
                    <a:avLst/>
                  </a:prstGeom>
                  <a:solidFill>
                    <a:schemeClr val="accent1"/>
                  </a:solidFill>
                  <a:ln w="2857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itchFamily="18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itchFamily="18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itchFamily="18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itchFamily="18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itchFamily="18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itchFamily="18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itchFamily="18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itchFamily="18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itchFamily="18" charset="0"/>
                        <a:ea typeface="宋体" pitchFamily="2" charset="-122"/>
                      </a:defRPr>
                    </a:lvl9pPr>
                  </a:lstStyle>
                  <a:p>
                    <a:pPr eaLnBrk="1" hangingPunct="1"/>
                    <a:endParaRPr lang="en-GB" altLang="en-US"/>
                  </a:p>
                </p:txBody>
              </p:sp>
              <p:sp>
                <p:nvSpPr>
                  <p:cNvPr id="31" name="Text Box 1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96" y="1824"/>
                    <a:ext cx="479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itchFamily="18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itchFamily="18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itchFamily="18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itchFamily="18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itchFamily="18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itchFamily="18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itchFamily="18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itchFamily="18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itchFamily="18" charset="0"/>
                        <a:ea typeface="宋体" pitchFamily="2" charset="-122"/>
                      </a:defRPr>
                    </a:lvl9pPr>
                  </a:lstStyle>
                  <a:p>
                    <a:pPr eaLnBrk="1" hangingPunct="1"/>
                    <a:r>
                      <a:rPr lang="en-US" altLang="zh-CN"/>
                      <a:t>BM</a:t>
                    </a:r>
                    <a:r>
                      <a:rPr lang="en-US" altLang="zh-CN" baseline="-25000"/>
                      <a:t>1</a:t>
                    </a:r>
                  </a:p>
                </p:txBody>
              </p:sp>
            </p:grpSp>
            <p:grpSp>
              <p:nvGrpSpPr>
                <p:cNvPr id="27" name="Group 12"/>
                <p:cNvGrpSpPr>
                  <a:grpSpLocks/>
                </p:cNvGrpSpPr>
                <p:nvPr/>
              </p:nvGrpSpPr>
              <p:grpSpPr bwMode="auto">
                <a:xfrm>
                  <a:off x="4512" y="1776"/>
                  <a:ext cx="672" cy="502"/>
                  <a:chOff x="4032" y="1802"/>
                  <a:chExt cx="672" cy="502"/>
                </a:xfrm>
              </p:grpSpPr>
              <p:sp>
                <p:nvSpPr>
                  <p:cNvPr id="28" name="AutoShape 13"/>
                  <p:cNvSpPr>
                    <a:spLocks noChangeArrowheads="1"/>
                  </p:cNvSpPr>
                  <p:nvPr/>
                </p:nvSpPr>
                <p:spPr bwMode="auto">
                  <a:xfrm>
                    <a:off x="4128" y="2160"/>
                    <a:ext cx="192" cy="144"/>
                  </a:xfrm>
                  <a:prstGeom prst="flowChartSummingJunction">
                    <a:avLst/>
                  </a:prstGeom>
                  <a:solidFill>
                    <a:schemeClr val="accent1"/>
                  </a:solidFill>
                  <a:ln w="2857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itchFamily="18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itchFamily="18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itchFamily="18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itchFamily="18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itchFamily="18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itchFamily="18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itchFamily="18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itchFamily="18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itchFamily="18" charset="0"/>
                        <a:ea typeface="宋体" pitchFamily="2" charset="-122"/>
                      </a:defRPr>
                    </a:lvl9pPr>
                  </a:lstStyle>
                  <a:p>
                    <a:pPr eaLnBrk="1" hangingPunct="1"/>
                    <a:endParaRPr lang="en-GB" altLang="en-US"/>
                  </a:p>
                </p:txBody>
              </p:sp>
              <p:sp>
                <p:nvSpPr>
                  <p:cNvPr id="29" name="Text Box 1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032" y="1802"/>
                    <a:ext cx="672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itchFamily="18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itchFamily="18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itchFamily="18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itchFamily="18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itchFamily="18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itchFamily="18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itchFamily="18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itchFamily="18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itchFamily="18" charset="0"/>
                        <a:ea typeface="宋体" pitchFamily="2" charset="-122"/>
                      </a:defRPr>
                    </a:lvl9pPr>
                  </a:lstStyle>
                  <a:p>
                    <a:pPr eaLnBrk="1" hangingPunct="1"/>
                    <a:r>
                      <a:rPr lang="en-US" altLang="zh-CN"/>
                      <a:t>BM</a:t>
                    </a:r>
                    <a:r>
                      <a:rPr lang="en-US" altLang="zh-CN" baseline="-25000"/>
                      <a:t>2</a:t>
                    </a:r>
                  </a:p>
                </p:txBody>
              </p:sp>
            </p:grpSp>
          </p:grpSp>
          <p:grpSp>
            <p:nvGrpSpPr>
              <p:cNvPr id="20" name="Group 15"/>
              <p:cNvGrpSpPr>
                <a:grpSpLocks/>
              </p:cNvGrpSpPr>
              <p:nvPr/>
            </p:nvGrpSpPr>
            <p:grpSpPr bwMode="auto">
              <a:xfrm>
                <a:off x="1968" y="1728"/>
                <a:ext cx="1444" cy="528"/>
                <a:chOff x="1968" y="1728"/>
                <a:chExt cx="1444" cy="528"/>
              </a:xfrm>
            </p:grpSpPr>
            <p:grpSp>
              <p:nvGrpSpPr>
                <p:cNvPr id="21" name="Group 16"/>
                <p:cNvGrpSpPr>
                  <a:grpSpLocks/>
                </p:cNvGrpSpPr>
                <p:nvPr/>
              </p:nvGrpSpPr>
              <p:grpSpPr bwMode="auto">
                <a:xfrm>
                  <a:off x="2064" y="2016"/>
                  <a:ext cx="1248" cy="240"/>
                  <a:chOff x="2208" y="3072"/>
                  <a:chExt cx="1248" cy="240"/>
                </a:xfrm>
              </p:grpSpPr>
              <p:sp>
                <p:nvSpPr>
                  <p:cNvPr id="24" name="AutoShape 17"/>
                  <p:cNvSpPr>
                    <a:spLocks noChangeArrowheads="1"/>
                  </p:cNvSpPr>
                  <p:nvPr/>
                </p:nvSpPr>
                <p:spPr bwMode="auto">
                  <a:xfrm>
                    <a:off x="2208" y="3216"/>
                    <a:ext cx="96" cy="96"/>
                  </a:xfrm>
                  <a:prstGeom prst="flowChartConnector">
                    <a:avLst/>
                  </a:pr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itchFamily="18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itchFamily="18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itchFamily="18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itchFamily="18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itchFamily="18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itchFamily="18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itchFamily="18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itchFamily="18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itchFamily="18" charset="0"/>
                        <a:ea typeface="宋体" pitchFamily="2" charset="-122"/>
                      </a:defRPr>
                    </a:lvl9pPr>
                  </a:lstStyle>
                  <a:p>
                    <a:pPr eaLnBrk="1" hangingPunct="1"/>
                    <a:endParaRPr lang="en-GB" altLang="en-US"/>
                  </a:p>
                </p:txBody>
              </p:sp>
              <p:sp>
                <p:nvSpPr>
                  <p:cNvPr id="25" name="AutoShape 18"/>
                  <p:cNvSpPr>
                    <a:spLocks noChangeArrowheads="1"/>
                  </p:cNvSpPr>
                  <p:nvPr/>
                </p:nvSpPr>
                <p:spPr bwMode="auto">
                  <a:xfrm>
                    <a:off x="3360" y="3072"/>
                    <a:ext cx="96" cy="96"/>
                  </a:xfrm>
                  <a:prstGeom prst="flowChartConnector">
                    <a:avLst/>
                  </a:pr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itchFamily="18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itchFamily="18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itchFamily="18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itchFamily="18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itchFamily="18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itchFamily="18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itchFamily="18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itchFamily="18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itchFamily="18" charset="0"/>
                        <a:ea typeface="宋体" pitchFamily="2" charset="-122"/>
                      </a:defRPr>
                    </a:lvl9pPr>
                  </a:lstStyle>
                  <a:p>
                    <a:pPr eaLnBrk="1" hangingPunct="1"/>
                    <a:endParaRPr lang="en-GB" altLang="en-US"/>
                  </a:p>
                </p:txBody>
              </p:sp>
            </p:grpSp>
            <p:sp>
              <p:nvSpPr>
                <p:cNvPr id="22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1968" y="1872"/>
                  <a:ext cx="255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宋体" pitchFamily="2" charset="-122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宋体" pitchFamily="2" charset="-122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宋体" pitchFamily="2" charset="-122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宋体" pitchFamily="2" charset="-122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宋体" pitchFamily="2" charset="-122"/>
                    </a:defRPr>
                  </a:lvl9pPr>
                </a:lstStyle>
                <a:p>
                  <a:pPr eaLnBrk="1" hangingPunct="1"/>
                  <a:r>
                    <a:rPr lang="en-US" altLang="zh-CN"/>
                    <a:t>A</a:t>
                  </a:r>
                </a:p>
              </p:txBody>
            </p:sp>
            <p:sp>
              <p:nvSpPr>
                <p:cNvPr id="23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3168" y="1728"/>
                  <a:ext cx="244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宋体" pitchFamily="2" charset="-122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宋体" pitchFamily="2" charset="-122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宋体" pitchFamily="2" charset="-122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宋体" pitchFamily="2" charset="-122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宋体" pitchFamily="2" charset="-122"/>
                    </a:defRPr>
                  </a:lvl9pPr>
                </a:lstStyle>
                <a:p>
                  <a:pPr eaLnBrk="1" hangingPunct="1"/>
                  <a:r>
                    <a:rPr lang="en-US" altLang="zh-CN"/>
                    <a:t>B</a:t>
                  </a:r>
                </a:p>
              </p:txBody>
            </p:sp>
          </p:grpSp>
        </p:grpSp>
        <p:grpSp>
          <p:nvGrpSpPr>
            <p:cNvPr id="10" name="Group 21"/>
            <p:cNvGrpSpPr>
              <a:grpSpLocks/>
            </p:cNvGrpSpPr>
            <p:nvPr/>
          </p:nvGrpSpPr>
          <p:grpSpPr bwMode="auto">
            <a:xfrm>
              <a:off x="1090" y="987"/>
              <a:ext cx="718" cy="579"/>
              <a:chOff x="1090" y="1955"/>
              <a:chExt cx="718" cy="579"/>
            </a:xfrm>
          </p:grpSpPr>
          <p:sp>
            <p:nvSpPr>
              <p:cNvPr id="17" name="Text Box 22"/>
              <p:cNvSpPr txBox="1">
                <a:spLocks noChangeArrowheads="1"/>
              </p:cNvSpPr>
              <p:nvPr/>
            </p:nvSpPr>
            <p:spPr bwMode="auto">
              <a:xfrm>
                <a:off x="1202" y="1955"/>
                <a:ext cx="606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9pPr>
              </a:lstStyle>
              <a:p>
                <a:pPr eaLnBrk="1" hangingPunct="1"/>
                <a:r>
                  <a:rPr lang="en-US" altLang="zh-CN" dirty="0">
                    <a:solidFill>
                      <a:schemeClr val="accent2"/>
                    </a:solidFill>
                  </a:rPr>
                  <a:t>0.2km</a:t>
                </a:r>
              </a:p>
            </p:txBody>
          </p:sp>
          <p:sp>
            <p:nvSpPr>
              <p:cNvPr id="18" name="Text Box 23"/>
              <p:cNvSpPr txBox="1">
                <a:spLocks noChangeArrowheads="1"/>
              </p:cNvSpPr>
              <p:nvPr/>
            </p:nvSpPr>
            <p:spPr bwMode="auto">
              <a:xfrm>
                <a:off x="1090" y="2246"/>
                <a:ext cx="65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9pPr>
              </a:lstStyle>
              <a:p>
                <a:pPr eaLnBrk="1" hangingPunct="1"/>
                <a:r>
                  <a:rPr lang="en-US" altLang="zh-CN" dirty="0">
                    <a:solidFill>
                      <a:schemeClr val="accent2"/>
                    </a:solidFill>
                  </a:rPr>
                  <a:t>+0.511</a:t>
                </a:r>
              </a:p>
            </p:txBody>
          </p:sp>
        </p:grpSp>
        <p:grpSp>
          <p:nvGrpSpPr>
            <p:cNvPr id="11" name="Group 24"/>
            <p:cNvGrpSpPr>
              <a:grpSpLocks/>
            </p:cNvGrpSpPr>
            <p:nvPr/>
          </p:nvGrpSpPr>
          <p:grpSpPr bwMode="auto">
            <a:xfrm>
              <a:off x="2352" y="768"/>
              <a:ext cx="680" cy="624"/>
              <a:chOff x="2352" y="1776"/>
              <a:chExt cx="680" cy="624"/>
            </a:xfrm>
          </p:grpSpPr>
          <p:sp>
            <p:nvSpPr>
              <p:cNvPr id="15" name="Text Box 25"/>
              <p:cNvSpPr txBox="1">
                <a:spLocks noChangeArrowheads="1"/>
              </p:cNvSpPr>
              <p:nvPr/>
            </p:nvSpPr>
            <p:spPr bwMode="auto">
              <a:xfrm>
                <a:off x="2426" y="1776"/>
                <a:ext cx="606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9pPr>
              </a:lstStyle>
              <a:p>
                <a:pPr eaLnBrk="1" hangingPunct="1"/>
                <a:r>
                  <a:rPr lang="en-US" altLang="zh-CN" dirty="0">
                    <a:solidFill>
                      <a:schemeClr val="accent2"/>
                    </a:solidFill>
                  </a:rPr>
                  <a:t>0.4km</a:t>
                </a:r>
              </a:p>
            </p:txBody>
          </p:sp>
          <p:sp>
            <p:nvSpPr>
              <p:cNvPr id="16" name="Text Box 26"/>
              <p:cNvSpPr txBox="1">
                <a:spLocks noChangeArrowheads="1"/>
              </p:cNvSpPr>
              <p:nvPr/>
            </p:nvSpPr>
            <p:spPr bwMode="auto">
              <a:xfrm>
                <a:off x="2352" y="2112"/>
                <a:ext cx="65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9pPr>
              </a:lstStyle>
              <a:p>
                <a:pPr eaLnBrk="1" hangingPunct="1"/>
                <a:r>
                  <a:rPr lang="en-US" altLang="zh-CN" dirty="0">
                    <a:solidFill>
                      <a:schemeClr val="accent2"/>
                    </a:solidFill>
                  </a:rPr>
                  <a:t>+2.791</a:t>
                </a:r>
              </a:p>
            </p:txBody>
          </p:sp>
        </p:grpSp>
        <p:grpSp>
          <p:nvGrpSpPr>
            <p:cNvPr id="12" name="Group 27"/>
            <p:cNvGrpSpPr>
              <a:grpSpLocks/>
            </p:cNvGrpSpPr>
            <p:nvPr/>
          </p:nvGrpSpPr>
          <p:grpSpPr bwMode="auto">
            <a:xfrm>
              <a:off x="3600" y="816"/>
              <a:ext cx="748" cy="589"/>
              <a:chOff x="3600" y="1776"/>
              <a:chExt cx="748" cy="589"/>
            </a:xfrm>
          </p:grpSpPr>
          <p:sp>
            <p:nvSpPr>
              <p:cNvPr id="13" name="Text Box 28"/>
              <p:cNvSpPr txBox="1">
                <a:spLocks noChangeArrowheads="1"/>
              </p:cNvSpPr>
              <p:nvPr/>
            </p:nvSpPr>
            <p:spPr bwMode="auto">
              <a:xfrm>
                <a:off x="3742" y="1776"/>
                <a:ext cx="606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9pPr>
              </a:lstStyle>
              <a:p>
                <a:pPr eaLnBrk="1" hangingPunct="1"/>
                <a:r>
                  <a:rPr lang="en-US" altLang="zh-CN" dirty="0">
                    <a:solidFill>
                      <a:schemeClr val="accent2"/>
                    </a:solidFill>
                  </a:rPr>
                  <a:t>0.4km</a:t>
                </a:r>
              </a:p>
            </p:txBody>
          </p:sp>
          <p:sp>
            <p:nvSpPr>
              <p:cNvPr id="14" name="Text Box 29"/>
              <p:cNvSpPr txBox="1">
                <a:spLocks noChangeArrowheads="1"/>
              </p:cNvSpPr>
              <p:nvPr/>
            </p:nvSpPr>
            <p:spPr bwMode="auto">
              <a:xfrm>
                <a:off x="3600" y="2077"/>
                <a:ext cx="74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9pPr>
              </a:lstStyle>
              <a:p>
                <a:pPr eaLnBrk="1" hangingPunct="1"/>
                <a:r>
                  <a:rPr lang="zh-CN" altLang="en-US">
                    <a:solidFill>
                      <a:schemeClr val="accent2"/>
                    </a:solidFill>
                  </a:rPr>
                  <a:t>－</a:t>
                </a:r>
                <a:r>
                  <a:rPr lang="en-US" altLang="zh-CN">
                    <a:solidFill>
                      <a:schemeClr val="accent2"/>
                    </a:solidFill>
                  </a:rPr>
                  <a:t>1.632</a:t>
                </a:r>
              </a:p>
            </p:txBody>
          </p:sp>
        </p:grpSp>
      </p:grpSp>
      <p:graphicFrame>
        <p:nvGraphicFramePr>
          <p:cNvPr id="32" name="Group 4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6274175"/>
              </p:ext>
            </p:extLst>
          </p:nvPr>
        </p:nvGraphicFramePr>
        <p:xfrm>
          <a:off x="457200" y="2500287"/>
          <a:ext cx="8229600" cy="3737025"/>
        </p:xfrm>
        <a:graphic>
          <a:graphicData uri="http://schemas.openxmlformats.org/drawingml/2006/table">
            <a:tbl>
              <a:tblPr/>
              <a:tblGrid>
                <a:gridCol w="1000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41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0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4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113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7547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点号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距离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观测值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改正数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改正后高差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高程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9256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24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T="45718" marB="45718"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145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T="45718" marB="45718"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T="45718" marB="45718"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4018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T="45718" marB="45718"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145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T="45718" marB="45718"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T="45718" marB="45718"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4018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T="45718" marB="45718"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145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T="45718" marB="45718"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T="45718" marB="45718"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8592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24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T="45718" marB="45718"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621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7547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∑</a:t>
                      </a:r>
                    </a:p>
                  </a:txBody>
                  <a:tcPr marT="45718" marB="45718"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09571">
                <a:tc gridSpan="6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3" name="Text Box 89"/>
          <p:cNvSpPr txBox="1">
            <a:spLocks noChangeArrowheads="1"/>
          </p:cNvSpPr>
          <p:nvPr/>
        </p:nvSpPr>
        <p:spPr bwMode="auto">
          <a:xfrm>
            <a:off x="4038600" y="3567087"/>
            <a:ext cx="1524000" cy="141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kumimoji="0" lang="zh-CN" altLang="en-US" sz="2800">
                <a:solidFill>
                  <a:schemeClr val="accent2"/>
                </a:solidFill>
              </a:rPr>
              <a:t>＋</a:t>
            </a:r>
            <a:r>
              <a:rPr kumimoji="0" lang="en-US" altLang="zh-CN" sz="2800">
                <a:solidFill>
                  <a:schemeClr val="accent2"/>
                </a:solidFill>
              </a:rPr>
              <a:t>0.004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kumimoji="0" lang="zh-CN" altLang="en-US" sz="2800">
                <a:solidFill>
                  <a:schemeClr val="accent2"/>
                </a:solidFill>
              </a:rPr>
              <a:t>＋</a:t>
            </a:r>
            <a:r>
              <a:rPr kumimoji="0" lang="en-US" altLang="zh-CN" sz="2800">
                <a:solidFill>
                  <a:schemeClr val="accent2"/>
                </a:solidFill>
              </a:rPr>
              <a:t>0.008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kumimoji="0" lang="zh-CN" altLang="en-US" sz="2800">
                <a:solidFill>
                  <a:schemeClr val="accent2"/>
                </a:solidFill>
              </a:rPr>
              <a:t>＋</a:t>
            </a:r>
            <a:r>
              <a:rPr kumimoji="0" lang="en-US" altLang="zh-CN" sz="2800">
                <a:solidFill>
                  <a:schemeClr val="accent2"/>
                </a:solidFill>
              </a:rPr>
              <a:t>0.008</a:t>
            </a:r>
            <a:endParaRPr lang="en-US" altLang="zh-CN">
              <a:solidFill>
                <a:schemeClr val="accent2"/>
              </a:solidFill>
            </a:endParaRPr>
          </a:p>
        </p:txBody>
      </p:sp>
      <p:sp>
        <p:nvSpPr>
          <p:cNvPr id="34" name="Text Box 90"/>
          <p:cNvSpPr txBox="1">
            <a:spLocks noChangeArrowheads="1"/>
          </p:cNvSpPr>
          <p:nvPr/>
        </p:nvSpPr>
        <p:spPr bwMode="auto">
          <a:xfrm>
            <a:off x="5562600" y="3476600"/>
            <a:ext cx="1492250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ctr" eaLnBrk="1" hangingPunct="1">
              <a:lnSpc>
                <a:spcPts val="3800"/>
              </a:lnSpc>
            </a:pPr>
            <a:r>
              <a:rPr lang="zh-CN" altLang="en-US" sz="2800">
                <a:solidFill>
                  <a:schemeClr val="accent2"/>
                </a:solidFill>
              </a:rPr>
              <a:t>＋</a:t>
            </a:r>
            <a:r>
              <a:rPr lang="en-US" altLang="zh-CN" sz="2800">
                <a:solidFill>
                  <a:schemeClr val="accent2"/>
                </a:solidFill>
              </a:rPr>
              <a:t>0.515</a:t>
            </a:r>
          </a:p>
          <a:p>
            <a:pPr algn="ctr" eaLnBrk="1" hangingPunct="1">
              <a:lnSpc>
                <a:spcPts val="3800"/>
              </a:lnSpc>
            </a:pPr>
            <a:r>
              <a:rPr lang="zh-CN" altLang="en-US" sz="2800">
                <a:solidFill>
                  <a:schemeClr val="accent2"/>
                </a:solidFill>
              </a:rPr>
              <a:t>＋</a:t>
            </a:r>
            <a:r>
              <a:rPr lang="en-US" altLang="zh-CN" sz="2800">
                <a:solidFill>
                  <a:schemeClr val="accent2"/>
                </a:solidFill>
              </a:rPr>
              <a:t>2.799</a:t>
            </a:r>
          </a:p>
          <a:p>
            <a:pPr algn="ctr" eaLnBrk="1" hangingPunct="1">
              <a:lnSpc>
                <a:spcPts val="3800"/>
              </a:lnSpc>
            </a:pPr>
            <a:r>
              <a:rPr lang="zh-CN" altLang="en-US" sz="2800">
                <a:solidFill>
                  <a:schemeClr val="accent2"/>
                </a:solidFill>
              </a:rPr>
              <a:t>－</a:t>
            </a:r>
            <a:r>
              <a:rPr lang="en-US" altLang="zh-CN" sz="2800">
                <a:solidFill>
                  <a:schemeClr val="accent2"/>
                </a:solidFill>
              </a:rPr>
              <a:t>1.624</a:t>
            </a:r>
          </a:p>
        </p:txBody>
      </p:sp>
      <p:sp>
        <p:nvSpPr>
          <p:cNvPr id="35" name="Text Box 91"/>
          <p:cNvSpPr txBox="1">
            <a:spLocks noChangeArrowheads="1"/>
          </p:cNvSpPr>
          <p:nvPr/>
        </p:nvSpPr>
        <p:spPr bwMode="auto">
          <a:xfrm>
            <a:off x="7543800" y="3186087"/>
            <a:ext cx="1162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800" dirty="0">
                <a:solidFill>
                  <a:schemeClr val="accent2"/>
                </a:solidFill>
              </a:rPr>
              <a:t>19.431</a:t>
            </a:r>
          </a:p>
        </p:txBody>
      </p:sp>
      <p:sp>
        <p:nvSpPr>
          <p:cNvPr id="36" name="Text Box 92"/>
          <p:cNvSpPr txBox="1">
            <a:spLocks noChangeArrowheads="1"/>
          </p:cNvSpPr>
          <p:nvPr/>
        </p:nvSpPr>
        <p:spPr bwMode="auto">
          <a:xfrm>
            <a:off x="7543800" y="3709962"/>
            <a:ext cx="12223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chemeClr val="accent2"/>
                </a:solidFill>
              </a:rPr>
              <a:t>19.946</a:t>
            </a:r>
          </a:p>
        </p:txBody>
      </p:sp>
      <p:sp>
        <p:nvSpPr>
          <p:cNvPr id="37" name="Text Box 93"/>
          <p:cNvSpPr txBox="1">
            <a:spLocks noChangeArrowheads="1"/>
          </p:cNvSpPr>
          <p:nvPr/>
        </p:nvSpPr>
        <p:spPr bwMode="auto">
          <a:xfrm>
            <a:off x="7543800" y="4252887"/>
            <a:ext cx="1162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chemeClr val="accent2"/>
                </a:solidFill>
              </a:rPr>
              <a:t>22.745</a:t>
            </a:r>
          </a:p>
        </p:txBody>
      </p:sp>
      <p:sp>
        <p:nvSpPr>
          <p:cNvPr id="38" name="Text Box 94"/>
          <p:cNvSpPr txBox="1">
            <a:spLocks noChangeArrowheads="1"/>
          </p:cNvSpPr>
          <p:nvPr/>
        </p:nvSpPr>
        <p:spPr bwMode="auto">
          <a:xfrm>
            <a:off x="7543800" y="4786287"/>
            <a:ext cx="1162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chemeClr val="accent2"/>
                </a:solidFill>
              </a:rPr>
              <a:t>21.121</a:t>
            </a:r>
          </a:p>
        </p:txBody>
      </p:sp>
      <p:sp>
        <p:nvSpPr>
          <p:cNvPr id="39" name="Text Box 95"/>
          <p:cNvSpPr txBox="1">
            <a:spLocks noChangeArrowheads="1"/>
          </p:cNvSpPr>
          <p:nvPr/>
        </p:nvSpPr>
        <p:spPr bwMode="auto">
          <a:xfrm>
            <a:off x="609600" y="3262287"/>
            <a:ext cx="760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/>
              <a:t>BM</a:t>
            </a:r>
            <a:r>
              <a:rPr lang="en-US" altLang="zh-CN" baseline="-25000"/>
              <a:t>1</a:t>
            </a:r>
          </a:p>
        </p:txBody>
      </p:sp>
      <p:sp>
        <p:nvSpPr>
          <p:cNvPr id="40" name="Text Box 96"/>
          <p:cNvSpPr txBox="1">
            <a:spLocks noChangeArrowheads="1"/>
          </p:cNvSpPr>
          <p:nvPr/>
        </p:nvSpPr>
        <p:spPr bwMode="auto">
          <a:xfrm>
            <a:off x="685800" y="3795687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/>
              <a:t>A</a:t>
            </a:r>
          </a:p>
        </p:txBody>
      </p:sp>
      <p:sp>
        <p:nvSpPr>
          <p:cNvPr id="41" name="Text Box 97"/>
          <p:cNvSpPr txBox="1">
            <a:spLocks noChangeArrowheads="1"/>
          </p:cNvSpPr>
          <p:nvPr/>
        </p:nvSpPr>
        <p:spPr bwMode="auto">
          <a:xfrm>
            <a:off x="685800" y="4329087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/>
              <a:t>B</a:t>
            </a:r>
          </a:p>
        </p:txBody>
      </p:sp>
      <p:sp>
        <p:nvSpPr>
          <p:cNvPr id="42" name="Text Box 98"/>
          <p:cNvSpPr txBox="1">
            <a:spLocks noChangeArrowheads="1"/>
          </p:cNvSpPr>
          <p:nvPr/>
        </p:nvSpPr>
        <p:spPr bwMode="auto">
          <a:xfrm>
            <a:off x="609600" y="4786287"/>
            <a:ext cx="760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/>
              <a:t>BM</a:t>
            </a:r>
            <a:r>
              <a:rPr lang="en-US" altLang="zh-CN" baseline="-25000"/>
              <a:t>2</a:t>
            </a:r>
          </a:p>
        </p:txBody>
      </p:sp>
      <p:sp>
        <p:nvSpPr>
          <p:cNvPr id="43" name="Text Box 99"/>
          <p:cNvSpPr txBox="1">
            <a:spLocks noChangeArrowheads="1"/>
          </p:cNvSpPr>
          <p:nvPr/>
        </p:nvSpPr>
        <p:spPr bwMode="auto">
          <a:xfrm>
            <a:off x="1691680" y="3567087"/>
            <a:ext cx="726976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800" dirty="0"/>
              <a:t>0.20.4</a:t>
            </a:r>
          </a:p>
          <a:p>
            <a:pPr eaLnBrk="1" hangingPunct="1"/>
            <a:r>
              <a:rPr lang="en-US" altLang="zh-CN" sz="2800" dirty="0"/>
              <a:t>0.4</a:t>
            </a:r>
          </a:p>
        </p:txBody>
      </p:sp>
      <p:sp>
        <p:nvSpPr>
          <p:cNvPr id="44" name="Text Box 100"/>
          <p:cNvSpPr txBox="1">
            <a:spLocks noChangeArrowheads="1"/>
          </p:cNvSpPr>
          <p:nvPr/>
        </p:nvSpPr>
        <p:spPr bwMode="auto">
          <a:xfrm>
            <a:off x="2667000" y="3567087"/>
            <a:ext cx="133985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>
              <a:lnSpc>
                <a:spcPct val="95000"/>
              </a:lnSpc>
              <a:spcBef>
                <a:spcPct val="20000"/>
              </a:spcBef>
            </a:pPr>
            <a:r>
              <a:rPr kumimoji="0" lang="zh-CN" altLang="en-US" sz="2800"/>
              <a:t>＋</a:t>
            </a:r>
            <a:r>
              <a:rPr kumimoji="0" lang="en-US" altLang="zh-CN" sz="2800"/>
              <a:t>0.511</a:t>
            </a:r>
          </a:p>
          <a:p>
            <a:pPr>
              <a:lnSpc>
                <a:spcPct val="95000"/>
              </a:lnSpc>
              <a:spcBef>
                <a:spcPct val="20000"/>
              </a:spcBef>
            </a:pPr>
            <a:r>
              <a:rPr kumimoji="0" lang="zh-CN" altLang="en-US" sz="2800"/>
              <a:t>＋</a:t>
            </a:r>
            <a:r>
              <a:rPr kumimoji="0" lang="en-US" altLang="zh-CN" sz="2800"/>
              <a:t>2.791</a:t>
            </a:r>
          </a:p>
          <a:p>
            <a:pPr>
              <a:lnSpc>
                <a:spcPct val="95000"/>
              </a:lnSpc>
            </a:pPr>
            <a:r>
              <a:rPr kumimoji="0" lang="zh-CN" altLang="en-US" sz="2800"/>
              <a:t>－</a:t>
            </a:r>
            <a:r>
              <a:rPr kumimoji="0" lang="en-US" altLang="zh-CN" sz="2800"/>
              <a:t>1.632</a:t>
            </a:r>
            <a:endParaRPr lang="en-US" altLang="zh-CN"/>
          </a:p>
        </p:txBody>
      </p:sp>
      <p:sp>
        <p:nvSpPr>
          <p:cNvPr id="45" name="Text Box 101"/>
          <p:cNvSpPr txBox="1">
            <a:spLocks noChangeArrowheads="1"/>
          </p:cNvSpPr>
          <p:nvPr/>
        </p:nvSpPr>
        <p:spPr bwMode="auto">
          <a:xfrm>
            <a:off x="1691680" y="5014887"/>
            <a:ext cx="5693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dirty="0"/>
              <a:t>1.0</a:t>
            </a:r>
          </a:p>
        </p:txBody>
      </p:sp>
      <p:sp>
        <p:nvSpPr>
          <p:cNvPr id="46" name="Text Box 102"/>
          <p:cNvSpPr txBox="1">
            <a:spLocks noChangeArrowheads="1"/>
          </p:cNvSpPr>
          <p:nvPr/>
        </p:nvSpPr>
        <p:spPr bwMode="auto">
          <a:xfrm>
            <a:off x="2667000" y="5014887"/>
            <a:ext cx="13398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/>
              <a:t>＋</a:t>
            </a:r>
            <a:r>
              <a:rPr lang="en-US" altLang="zh-CN" sz="2800"/>
              <a:t>1.670</a:t>
            </a:r>
          </a:p>
        </p:txBody>
      </p:sp>
      <p:sp>
        <p:nvSpPr>
          <p:cNvPr id="47" name="Text Box 103"/>
          <p:cNvSpPr txBox="1">
            <a:spLocks noChangeArrowheads="1"/>
          </p:cNvSpPr>
          <p:nvPr/>
        </p:nvSpPr>
        <p:spPr bwMode="auto">
          <a:xfrm>
            <a:off x="4038600" y="5014887"/>
            <a:ext cx="13398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dirty="0"/>
              <a:t>＋</a:t>
            </a:r>
            <a:r>
              <a:rPr lang="en-US" altLang="zh-CN" sz="2800" dirty="0"/>
              <a:t>0.020</a:t>
            </a:r>
          </a:p>
        </p:txBody>
      </p:sp>
      <p:sp>
        <p:nvSpPr>
          <p:cNvPr id="48" name="Text Box 104"/>
          <p:cNvSpPr txBox="1">
            <a:spLocks noChangeArrowheads="1"/>
          </p:cNvSpPr>
          <p:nvPr/>
        </p:nvSpPr>
        <p:spPr bwMode="auto">
          <a:xfrm>
            <a:off x="5638800" y="5014887"/>
            <a:ext cx="13398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/>
              <a:t>＋</a:t>
            </a:r>
            <a:r>
              <a:rPr lang="en-US" altLang="zh-CN" sz="2800"/>
              <a:t>1.690</a:t>
            </a:r>
          </a:p>
        </p:txBody>
      </p:sp>
      <p:sp>
        <p:nvSpPr>
          <p:cNvPr id="49" name="Text Box 105"/>
          <p:cNvSpPr txBox="1">
            <a:spLocks noChangeArrowheads="1"/>
          </p:cNvSpPr>
          <p:nvPr/>
        </p:nvSpPr>
        <p:spPr bwMode="auto">
          <a:xfrm>
            <a:off x="533400" y="5776887"/>
            <a:ext cx="80772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zh-CN" b="1" i="1" dirty="0" err="1">
                <a:solidFill>
                  <a:schemeClr val="accent2"/>
                </a:solidFill>
              </a:rPr>
              <a:t>f</a:t>
            </a:r>
            <a:r>
              <a:rPr lang="en-US" altLang="zh-CN" b="1" i="1" baseline="-25000" dirty="0" err="1">
                <a:solidFill>
                  <a:schemeClr val="accent2"/>
                </a:solidFill>
              </a:rPr>
              <a:t>h</a:t>
            </a:r>
            <a:r>
              <a:rPr lang="en-US" altLang="zh-CN" b="1" dirty="0">
                <a:solidFill>
                  <a:schemeClr val="accent2"/>
                </a:solidFill>
              </a:rPr>
              <a:t>=1.670</a:t>
            </a:r>
            <a:r>
              <a:rPr lang="zh-CN" altLang="en-US" b="1" dirty="0">
                <a:solidFill>
                  <a:schemeClr val="accent2"/>
                </a:solidFill>
              </a:rPr>
              <a:t>－</a:t>
            </a:r>
            <a:r>
              <a:rPr lang="en-US" altLang="zh-CN" b="1" dirty="0">
                <a:solidFill>
                  <a:schemeClr val="accent2"/>
                </a:solidFill>
              </a:rPr>
              <a:t>(21.121</a:t>
            </a:r>
            <a:r>
              <a:rPr lang="zh-CN" altLang="en-US" b="1" dirty="0">
                <a:solidFill>
                  <a:schemeClr val="accent2"/>
                </a:solidFill>
              </a:rPr>
              <a:t>－</a:t>
            </a:r>
            <a:r>
              <a:rPr lang="en-US" altLang="zh-CN" b="1" dirty="0">
                <a:solidFill>
                  <a:schemeClr val="accent2"/>
                </a:solidFill>
              </a:rPr>
              <a:t>19.431)=</a:t>
            </a:r>
            <a:r>
              <a:rPr lang="zh-CN" altLang="en-US" b="1" dirty="0">
                <a:solidFill>
                  <a:schemeClr val="accent2"/>
                </a:solidFill>
              </a:rPr>
              <a:t>－</a:t>
            </a:r>
            <a:r>
              <a:rPr lang="en-US" altLang="zh-CN" b="1" dirty="0">
                <a:solidFill>
                  <a:schemeClr val="accent2"/>
                </a:solidFill>
              </a:rPr>
              <a:t>20(mm)            </a:t>
            </a:r>
            <a:r>
              <a:rPr lang="en-US" altLang="zh-CN" b="1" i="1" dirty="0" err="1">
                <a:solidFill>
                  <a:schemeClr val="accent2"/>
                </a:solidFill>
              </a:rPr>
              <a:t>f</a:t>
            </a:r>
            <a:r>
              <a:rPr lang="en-US" altLang="zh-CN" b="1" i="1" baseline="-25000" dirty="0" err="1">
                <a:solidFill>
                  <a:schemeClr val="accent2"/>
                </a:solidFill>
              </a:rPr>
              <a:t>h</a:t>
            </a:r>
            <a:r>
              <a:rPr lang="zh-CN" altLang="en-US" b="1" i="1" baseline="-25000" dirty="0">
                <a:solidFill>
                  <a:schemeClr val="accent2"/>
                </a:solidFill>
              </a:rPr>
              <a:t>允</a:t>
            </a:r>
            <a:r>
              <a:rPr lang="en-US" altLang="zh-CN" b="1" dirty="0">
                <a:solidFill>
                  <a:schemeClr val="accent2"/>
                </a:solidFill>
              </a:rPr>
              <a:t>=±40(mm)</a:t>
            </a:r>
          </a:p>
        </p:txBody>
      </p:sp>
      <p:sp>
        <p:nvSpPr>
          <p:cNvPr id="50" name="矩形 49"/>
          <p:cNvSpPr>
            <a:spLocks noChangeArrowheads="1"/>
          </p:cNvSpPr>
          <p:nvPr/>
        </p:nvSpPr>
        <p:spPr bwMode="auto">
          <a:xfrm>
            <a:off x="5478463" y="3527400"/>
            <a:ext cx="2815194" cy="2123658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b="1" i="1" dirty="0">
                <a:solidFill>
                  <a:srgbClr val="FFFF00"/>
                </a:solidFill>
                <a:sym typeface="Symbol" pitchFamily="18" charset="2"/>
              </a:rPr>
              <a:t></a:t>
            </a:r>
            <a:r>
              <a:rPr lang="en-US" altLang="zh-CN" b="1" i="1" baseline="-25000" dirty="0" err="1">
                <a:solidFill>
                  <a:srgbClr val="FFFF00"/>
                </a:solidFill>
                <a:sym typeface="Symbol" pitchFamily="18" charset="2"/>
              </a:rPr>
              <a:t>i</a:t>
            </a:r>
            <a:r>
              <a:rPr lang="en-US" altLang="zh-CN" b="1" i="1" baseline="-25000" dirty="0">
                <a:solidFill>
                  <a:srgbClr val="FFFF00"/>
                </a:solidFill>
                <a:sym typeface="Symbol" pitchFamily="18" charset="2"/>
              </a:rPr>
              <a:t>  </a:t>
            </a:r>
            <a:r>
              <a:rPr lang="en-US" altLang="zh-CN" b="1" i="1" dirty="0">
                <a:solidFill>
                  <a:srgbClr val="FFFF00"/>
                </a:solidFill>
                <a:sym typeface="Symbol" pitchFamily="18" charset="2"/>
              </a:rPr>
              <a:t>= - f </a:t>
            </a:r>
            <a:r>
              <a:rPr lang="en-US" altLang="zh-CN" b="1" i="1" baseline="-25000" dirty="0">
                <a:solidFill>
                  <a:srgbClr val="FFFF00"/>
                </a:solidFill>
                <a:sym typeface="Symbol" pitchFamily="18" charset="2"/>
              </a:rPr>
              <a:t>h </a:t>
            </a:r>
            <a:r>
              <a:rPr lang="en-US" altLang="zh-CN" b="1" i="1" dirty="0">
                <a:solidFill>
                  <a:srgbClr val="FFFF00"/>
                </a:solidFill>
                <a:sym typeface="Symbol" pitchFamily="18" charset="2"/>
              </a:rPr>
              <a:t>× L </a:t>
            </a:r>
            <a:r>
              <a:rPr lang="en-US" altLang="zh-CN" b="1" i="1" baseline="-25000" dirty="0" err="1">
                <a:solidFill>
                  <a:srgbClr val="FFFF00"/>
                </a:solidFill>
                <a:sym typeface="Symbol" pitchFamily="18" charset="2"/>
              </a:rPr>
              <a:t>i</a:t>
            </a:r>
            <a:r>
              <a:rPr lang="en-US" altLang="zh-CN" b="1" i="1" baseline="-25000" dirty="0">
                <a:solidFill>
                  <a:srgbClr val="FFFF00"/>
                </a:solidFill>
                <a:sym typeface="Symbol" pitchFamily="18" charset="2"/>
              </a:rPr>
              <a:t>  </a:t>
            </a:r>
            <a:r>
              <a:rPr lang="en-US" altLang="zh-CN" b="1" dirty="0">
                <a:solidFill>
                  <a:srgbClr val="FFFF00"/>
                </a:solidFill>
                <a:sym typeface="Symbol" pitchFamily="18" charset="2"/>
              </a:rPr>
              <a:t>/ [L]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b="1" i="1" dirty="0">
                <a:solidFill>
                  <a:srgbClr val="FFFF00"/>
                </a:solidFill>
                <a:sym typeface="Symbol" pitchFamily="18" charset="2"/>
              </a:rPr>
              <a:t></a:t>
            </a:r>
            <a:r>
              <a:rPr lang="en-US" altLang="zh-CN" b="1" i="1" baseline="-25000" dirty="0">
                <a:solidFill>
                  <a:srgbClr val="FFFF00"/>
                </a:solidFill>
                <a:sym typeface="Symbol" pitchFamily="18" charset="2"/>
              </a:rPr>
              <a:t>1</a:t>
            </a:r>
            <a:r>
              <a:rPr lang="en-US" altLang="zh-CN" b="1" i="1" dirty="0">
                <a:solidFill>
                  <a:srgbClr val="FFFF00"/>
                </a:solidFill>
                <a:sym typeface="Symbol" pitchFamily="18" charset="2"/>
              </a:rPr>
              <a:t>=20 × 0.2/1=4mm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b="1" i="1" dirty="0">
                <a:solidFill>
                  <a:srgbClr val="FFFF00"/>
                </a:solidFill>
                <a:sym typeface="Symbol" pitchFamily="18" charset="2"/>
              </a:rPr>
              <a:t></a:t>
            </a:r>
            <a:r>
              <a:rPr lang="en-US" altLang="zh-CN" b="1" i="1" baseline="-25000" dirty="0">
                <a:solidFill>
                  <a:srgbClr val="FFFF00"/>
                </a:solidFill>
                <a:sym typeface="Symbol" pitchFamily="18" charset="2"/>
              </a:rPr>
              <a:t>2</a:t>
            </a:r>
            <a:r>
              <a:rPr lang="en-US" altLang="zh-CN" b="1" i="1" dirty="0">
                <a:solidFill>
                  <a:srgbClr val="FFFF00"/>
                </a:solidFill>
                <a:sym typeface="Symbol" pitchFamily="18" charset="2"/>
              </a:rPr>
              <a:t>=20 × 0.4/1=8mm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b="1" i="1" dirty="0">
                <a:solidFill>
                  <a:srgbClr val="FFFF00"/>
                </a:solidFill>
                <a:sym typeface="Symbol" pitchFamily="18" charset="2"/>
              </a:rPr>
              <a:t></a:t>
            </a:r>
            <a:r>
              <a:rPr lang="en-US" altLang="zh-CN" b="1" i="1" baseline="-25000" dirty="0">
                <a:solidFill>
                  <a:srgbClr val="FFFF00"/>
                </a:solidFill>
                <a:sym typeface="Symbol" pitchFamily="18" charset="2"/>
              </a:rPr>
              <a:t>3</a:t>
            </a:r>
            <a:r>
              <a:rPr lang="en-US" altLang="zh-CN" b="1" i="1" dirty="0">
                <a:solidFill>
                  <a:srgbClr val="FFFF00"/>
                </a:solidFill>
                <a:sym typeface="Symbol" pitchFamily="18" charset="2"/>
              </a:rPr>
              <a:t>=20 × 0.4/1=8mm</a:t>
            </a:r>
          </a:p>
        </p:txBody>
      </p:sp>
      <p:sp>
        <p:nvSpPr>
          <p:cNvPr id="51" name="矩形 50"/>
          <p:cNvSpPr>
            <a:spLocks noChangeArrowheads="1"/>
          </p:cNvSpPr>
          <p:nvPr/>
        </p:nvSpPr>
        <p:spPr bwMode="auto">
          <a:xfrm>
            <a:off x="2627313" y="3508350"/>
            <a:ext cx="2814637" cy="477837"/>
          </a:xfrm>
          <a:prstGeom prst="rect">
            <a:avLst/>
          </a:prstGeom>
          <a:solidFill>
            <a:srgbClr val="FF0000">
              <a:alpha val="3098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52" name="矩形 51"/>
          <p:cNvSpPr/>
          <p:nvPr/>
        </p:nvSpPr>
        <p:spPr>
          <a:xfrm>
            <a:off x="4101426" y="5128278"/>
            <a:ext cx="1347548" cy="442035"/>
          </a:xfrm>
          <a:prstGeom prst="rect">
            <a:avLst/>
          </a:prstGeom>
          <a:solidFill>
            <a:srgbClr val="FFFF00"/>
          </a:solidFill>
        </p:spPr>
        <p:txBody>
          <a:bodyPr wrap="none" lIns="0" tIns="0" rIns="0" bIns="72000">
            <a:spAutoFit/>
          </a:bodyPr>
          <a:lstStyle/>
          <a:p>
            <a:r>
              <a:rPr lang="zh-CN" altLang="en-US" sz="2400" b="1" spc="-200" dirty="0">
                <a:solidFill>
                  <a:srgbClr val="FF0000"/>
                </a:solidFill>
                <a:latin typeface="+mn-ea"/>
              </a:rPr>
              <a:t>∑</a:t>
            </a:r>
            <a:r>
              <a:rPr lang="en-US" altLang="zh-CN" sz="2400" b="1" i="1" spc="-200" dirty="0" err="1">
                <a:solidFill>
                  <a:srgbClr val="FF0000"/>
                </a:solidFill>
                <a:ea typeface="华文中宋" panose="02010600040101010101" pitchFamily="2" charset="-122"/>
              </a:rPr>
              <a:t>V</a:t>
            </a:r>
            <a:r>
              <a:rPr lang="en-US" altLang="zh-CN" sz="2400" b="1" i="1" spc="-200" baseline="-25000" dirty="0" err="1">
                <a:solidFill>
                  <a:srgbClr val="FF0000"/>
                </a:solidFill>
                <a:ea typeface="华文中宋" panose="02010600040101010101" pitchFamily="2" charset="-122"/>
              </a:rPr>
              <a:t>h</a:t>
            </a:r>
            <a:r>
              <a:rPr lang="en-US" altLang="zh-CN" sz="2400" b="1" i="1" spc="-200" dirty="0">
                <a:solidFill>
                  <a:srgbClr val="FF0000"/>
                </a:solidFill>
                <a:ea typeface="华文中宋" panose="02010600040101010101" pitchFamily="2" charset="-122"/>
              </a:rPr>
              <a:t> </a:t>
            </a:r>
            <a:r>
              <a:rPr lang="en-US" altLang="zh-CN" sz="2400" b="1" spc="-200" dirty="0">
                <a:solidFill>
                  <a:srgbClr val="FF0000"/>
                </a:solidFill>
                <a:ea typeface="华文中宋" panose="02010600040101010101" pitchFamily="2" charset="-122"/>
              </a:rPr>
              <a:t>=  </a:t>
            </a:r>
            <a:r>
              <a:rPr lang="en-US" altLang="zh-CN" sz="2400" b="1" spc="-2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 </a:t>
            </a:r>
            <a:r>
              <a:rPr lang="en-US" altLang="zh-CN" sz="2400" b="1" i="1" spc="-200" dirty="0" err="1">
                <a:solidFill>
                  <a:srgbClr val="FF0000"/>
                </a:solidFill>
                <a:ea typeface="华文中宋" panose="02010600040101010101" pitchFamily="2" charset="-122"/>
              </a:rPr>
              <a:t>f</a:t>
            </a:r>
            <a:r>
              <a:rPr lang="en-US" altLang="zh-CN" sz="2400" b="1" i="1" spc="-200" baseline="-25000" dirty="0" err="1">
                <a:solidFill>
                  <a:srgbClr val="FF0000"/>
                </a:solidFill>
                <a:ea typeface="华文中宋" panose="02010600040101010101" pitchFamily="2" charset="-122"/>
              </a:rPr>
              <a:t>h</a:t>
            </a:r>
            <a:r>
              <a:rPr lang="en-US" altLang="zh-CN" sz="2400" b="1" i="1" spc="-200" dirty="0">
                <a:solidFill>
                  <a:srgbClr val="FF0000"/>
                </a:solidFill>
                <a:ea typeface="华文中宋" panose="02010600040101010101" pitchFamily="2" charset="-122"/>
              </a:rPr>
              <a:t>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341481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33" grpId="0" autoUpdateAnimBg="0"/>
      <p:bldP spid="34" grpId="0" autoUpdateAnimBg="0"/>
      <p:bldP spid="35" grpId="0" autoUpdateAnimBg="0"/>
      <p:bldP spid="36" grpId="0" autoUpdateAnimBg="0"/>
      <p:bldP spid="37" grpId="0" autoUpdateAnimBg="0"/>
      <p:bldP spid="38" grpId="0" autoUpdateAnimBg="0"/>
      <p:bldP spid="39" grpId="0" autoUpdateAnimBg="0"/>
      <p:bldP spid="40" grpId="0" autoUpdateAnimBg="0"/>
      <p:bldP spid="41" grpId="0" autoUpdateAnimBg="0"/>
      <p:bldP spid="42" grpId="0" autoUpdateAnimBg="0"/>
      <p:bldP spid="43" grpId="0" autoUpdateAnimBg="0"/>
      <p:bldP spid="44" grpId="0" autoUpdateAnimBg="0"/>
      <p:bldP spid="45" grpId="0" autoUpdateAnimBg="0"/>
      <p:bldP spid="46" grpId="0" autoUpdateAnimBg="0"/>
      <p:bldP spid="47" grpId="0" autoUpdateAnimBg="0"/>
      <p:bldP spid="48" grpId="0" autoUpdateAnimBg="0"/>
      <p:bldP spid="49" grpId="0" autoUpdateAnimBg="0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6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9313514"/>
              </p:ext>
            </p:extLst>
          </p:nvPr>
        </p:nvGraphicFramePr>
        <p:xfrm>
          <a:off x="104775" y="1579290"/>
          <a:ext cx="8963025" cy="4948241"/>
        </p:xfrm>
        <a:graphic>
          <a:graphicData uri="http://schemas.openxmlformats.org/drawingml/2006/table">
            <a:tbl>
              <a:tblPr/>
              <a:tblGrid>
                <a:gridCol w="8461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89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4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82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36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668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50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测站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竖盘位置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目标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读数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半测回角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一测回均值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均值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2450">
                <a:tc row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左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CN" altLang="zh-CN" sz="2800" b="1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CN" altLang="zh-CN" sz="2800" b="1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CN" altLang="zh-CN" sz="2800" b="1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CN" altLang="zh-CN" sz="2800" b="1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8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CN" altLang="zh-CN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086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CN" altLang="zh-CN" sz="2800" b="1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CN" altLang="zh-CN" sz="2800" b="1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086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右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CN" altLang="zh-CN" sz="2800" b="1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CN" altLang="zh-CN" sz="2800" b="1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CN" altLang="zh-CN" sz="2800" b="1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816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CN" altLang="zh-CN" sz="2800" b="1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CN" altLang="zh-CN" sz="2800" b="1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0863">
                <a:tc row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左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CN" altLang="zh-CN" sz="2800" b="1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CN" altLang="zh-CN" sz="2800" b="1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CN" altLang="zh-CN" sz="2800" b="1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CN" altLang="zh-CN" sz="2800" b="1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CN" altLang="zh-CN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086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CN" altLang="zh-CN" sz="2800" b="1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CN" altLang="zh-CN" sz="2800" b="1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245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右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CN" altLang="zh-CN" sz="2800" b="1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CN" altLang="zh-CN" sz="2800" b="1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CN" altLang="zh-CN" sz="2800" b="1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086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CN" altLang="zh-C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CN" altLang="zh-CN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pSp>
        <p:nvGrpSpPr>
          <p:cNvPr id="5" name="组合 4"/>
          <p:cNvGrpSpPr>
            <a:grpSpLocks/>
          </p:cNvGrpSpPr>
          <p:nvPr/>
        </p:nvGrpSpPr>
        <p:grpSpPr bwMode="auto">
          <a:xfrm>
            <a:off x="3262313" y="2152378"/>
            <a:ext cx="1511300" cy="2714625"/>
            <a:chOff x="3262021" y="2420888"/>
            <a:chExt cx="1511586" cy="2713905"/>
          </a:xfrm>
        </p:grpSpPr>
        <p:sp>
          <p:nvSpPr>
            <p:cNvPr id="6" name="矩形 1"/>
            <p:cNvSpPr>
              <a:spLocks noChangeArrowheads="1"/>
            </p:cNvSpPr>
            <p:nvPr/>
          </p:nvSpPr>
          <p:spPr bwMode="auto">
            <a:xfrm>
              <a:off x="3275856" y="2420888"/>
              <a:ext cx="1497751" cy="515987"/>
            </a:xfrm>
            <a:prstGeom prst="rect">
              <a:avLst/>
            </a:prstGeom>
            <a:solidFill>
              <a:srgbClr val="FFFF00">
                <a:alpha val="47842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7" name="矩形 31"/>
            <p:cNvSpPr>
              <a:spLocks noChangeArrowheads="1"/>
            </p:cNvSpPr>
            <p:nvPr/>
          </p:nvSpPr>
          <p:spPr bwMode="auto">
            <a:xfrm>
              <a:off x="3262021" y="4618806"/>
              <a:ext cx="1497751" cy="515987"/>
            </a:xfrm>
            <a:prstGeom prst="rect">
              <a:avLst/>
            </a:prstGeom>
            <a:solidFill>
              <a:srgbClr val="FFFF00">
                <a:alpha val="47842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</p:grp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85800" y="506760"/>
            <a:ext cx="77724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35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测回法水平角测量</a:t>
            </a:r>
          </a:p>
        </p:txBody>
      </p:sp>
      <p:sp>
        <p:nvSpPr>
          <p:cNvPr id="10" name="Text Box 430"/>
          <p:cNvSpPr txBox="1">
            <a:spLocks noChangeArrowheads="1"/>
          </p:cNvSpPr>
          <p:nvPr/>
        </p:nvSpPr>
        <p:spPr bwMode="auto">
          <a:xfrm>
            <a:off x="63500" y="2855640"/>
            <a:ext cx="7810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b="1" dirty="0">
                <a:solidFill>
                  <a:schemeClr val="hlink"/>
                </a:solidFill>
              </a:rPr>
              <a:t>O</a:t>
            </a:r>
          </a:p>
          <a:p>
            <a:pPr algn="ctr" eaLnBrk="1" hangingPunct="1"/>
            <a:r>
              <a:rPr lang="zh-CN" altLang="en-US" b="1" dirty="0">
                <a:solidFill>
                  <a:schemeClr val="hlink"/>
                </a:solidFill>
              </a:rPr>
              <a:t>（</a:t>
            </a:r>
            <a:r>
              <a:rPr lang="en-US" altLang="zh-CN" b="1" dirty="0">
                <a:solidFill>
                  <a:schemeClr val="hlink"/>
                </a:solidFill>
              </a:rPr>
              <a:t>1</a:t>
            </a:r>
            <a:r>
              <a:rPr lang="zh-CN" altLang="en-US" b="1" dirty="0">
                <a:solidFill>
                  <a:schemeClr val="hlink"/>
                </a:solidFill>
              </a:rPr>
              <a:t>）</a:t>
            </a:r>
          </a:p>
        </p:txBody>
      </p:sp>
      <p:sp>
        <p:nvSpPr>
          <p:cNvPr id="11" name="Text Box 431"/>
          <p:cNvSpPr txBox="1">
            <a:spLocks noChangeArrowheads="1"/>
          </p:cNvSpPr>
          <p:nvPr/>
        </p:nvSpPr>
        <p:spPr bwMode="auto">
          <a:xfrm>
            <a:off x="2660650" y="2204864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b="1" dirty="0">
                <a:solidFill>
                  <a:schemeClr val="hlink"/>
                </a:solidFill>
              </a:rPr>
              <a:t>A</a:t>
            </a:r>
          </a:p>
        </p:txBody>
      </p:sp>
      <p:sp>
        <p:nvSpPr>
          <p:cNvPr id="12" name="Text Box 432"/>
          <p:cNvSpPr txBox="1">
            <a:spLocks noChangeArrowheads="1"/>
          </p:cNvSpPr>
          <p:nvPr/>
        </p:nvSpPr>
        <p:spPr bwMode="auto">
          <a:xfrm>
            <a:off x="2644775" y="2744515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b="1">
                <a:solidFill>
                  <a:schemeClr val="hlink"/>
                </a:solidFill>
              </a:rPr>
              <a:t>B</a:t>
            </a:r>
          </a:p>
        </p:txBody>
      </p:sp>
      <p:sp>
        <p:nvSpPr>
          <p:cNvPr id="13" name="Text Box 433"/>
          <p:cNvSpPr txBox="1">
            <a:spLocks noChangeArrowheads="1"/>
          </p:cNvSpPr>
          <p:nvPr/>
        </p:nvSpPr>
        <p:spPr bwMode="auto">
          <a:xfrm>
            <a:off x="2660650" y="331284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b="1">
                <a:solidFill>
                  <a:schemeClr val="hlink"/>
                </a:solidFill>
              </a:rPr>
              <a:t>A</a:t>
            </a:r>
          </a:p>
        </p:txBody>
      </p:sp>
      <p:sp>
        <p:nvSpPr>
          <p:cNvPr id="14" name="Text Box 434"/>
          <p:cNvSpPr txBox="1">
            <a:spLocks noChangeArrowheads="1"/>
          </p:cNvSpPr>
          <p:nvPr/>
        </p:nvSpPr>
        <p:spPr bwMode="auto">
          <a:xfrm>
            <a:off x="2660650" y="3861048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b="1" dirty="0">
                <a:solidFill>
                  <a:schemeClr val="hlink"/>
                </a:solidFill>
              </a:rPr>
              <a:t>B</a:t>
            </a:r>
          </a:p>
        </p:txBody>
      </p:sp>
      <p:sp>
        <p:nvSpPr>
          <p:cNvPr id="15" name="Text Box 440"/>
          <p:cNvSpPr txBox="1">
            <a:spLocks noChangeArrowheads="1"/>
          </p:cNvSpPr>
          <p:nvPr/>
        </p:nvSpPr>
        <p:spPr bwMode="auto">
          <a:xfrm>
            <a:off x="3290888" y="2142853"/>
            <a:ext cx="1497012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3200" b="1" spc="-100" dirty="0">
                <a:solidFill>
                  <a:srgbClr val="920065"/>
                </a:solidFill>
              </a:rPr>
              <a:t>0 01 06</a:t>
            </a:r>
          </a:p>
        </p:txBody>
      </p:sp>
      <p:sp>
        <p:nvSpPr>
          <p:cNvPr id="16" name="Text Box 441"/>
          <p:cNvSpPr txBox="1">
            <a:spLocks noChangeArrowheads="1"/>
          </p:cNvSpPr>
          <p:nvPr/>
        </p:nvSpPr>
        <p:spPr bwMode="auto">
          <a:xfrm>
            <a:off x="3468688" y="2744515"/>
            <a:ext cx="1250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b="1">
                <a:solidFill>
                  <a:schemeClr val="hlink"/>
                </a:solidFill>
              </a:rPr>
              <a:t>85 36 18</a:t>
            </a:r>
          </a:p>
        </p:txBody>
      </p:sp>
      <p:sp>
        <p:nvSpPr>
          <p:cNvPr id="17" name="Text Box 442"/>
          <p:cNvSpPr txBox="1">
            <a:spLocks noChangeArrowheads="1"/>
          </p:cNvSpPr>
          <p:nvPr/>
        </p:nvSpPr>
        <p:spPr bwMode="auto">
          <a:xfrm>
            <a:off x="3327400" y="3312840"/>
            <a:ext cx="1479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b="1">
                <a:solidFill>
                  <a:schemeClr val="hlink"/>
                </a:solidFill>
              </a:rPr>
              <a:t>180 01 24</a:t>
            </a:r>
            <a:r>
              <a:rPr lang="en-US" altLang="zh-CN"/>
              <a:t> </a:t>
            </a:r>
          </a:p>
        </p:txBody>
      </p:sp>
      <p:sp>
        <p:nvSpPr>
          <p:cNvPr id="18" name="Text Box 443"/>
          <p:cNvSpPr txBox="1">
            <a:spLocks noChangeArrowheads="1"/>
          </p:cNvSpPr>
          <p:nvPr/>
        </p:nvSpPr>
        <p:spPr bwMode="auto">
          <a:xfrm>
            <a:off x="3328988" y="3846240"/>
            <a:ext cx="1403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b="1" dirty="0">
                <a:solidFill>
                  <a:schemeClr val="hlink"/>
                </a:solidFill>
              </a:rPr>
              <a:t>265 36 30</a:t>
            </a:r>
          </a:p>
        </p:txBody>
      </p:sp>
      <p:sp>
        <p:nvSpPr>
          <p:cNvPr id="19" name="Text Box 444"/>
          <p:cNvSpPr txBox="1">
            <a:spLocks noChangeArrowheads="1"/>
          </p:cNvSpPr>
          <p:nvPr/>
        </p:nvSpPr>
        <p:spPr bwMode="auto">
          <a:xfrm>
            <a:off x="3276600" y="4362178"/>
            <a:ext cx="1547813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3200" b="1" spc="-100" dirty="0">
                <a:solidFill>
                  <a:srgbClr val="920065"/>
                </a:solidFill>
              </a:rPr>
              <a:t>90 00 36</a:t>
            </a:r>
          </a:p>
        </p:txBody>
      </p:sp>
      <p:sp>
        <p:nvSpPr>
          <p:cNvPr id="20" name="Text Box 445"/>
          <p:cNvSpPr txBox="1">
            <a:spLocks noChangeArrowheads="1"/>
          </p:cNvSpPr>
          <p:nvPr/>
        </p:nvSpPr>
        <p:spPr bwMode="auto">
          <a:xfrm>
            <a:off x="3328988" y="4941168"/>
            <a:ext cx="1403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b="1" dirty="0">
                <a:solidFill>
                  <a:schemeClr val="hlink"/>
                </a:solidFill>
              </a:rPr>
              <a:t>175 35 42</a:t>
            </a:r>
          </a:p>
        </p:txBody>
      </p:sp>
      <p:sp>
        <p:nvSpPr>
          <p:cNvPr id="21" name="Text Box 446"/>
          <p:cNvSpPr txBox="1">
            <a:spLocks noChangeArrowheads="1"/>
          </p:cNvSpPr>
          <p:nvPr/>
        </p:nvSpPr>
        <p:spPr bwMode="auto">
          <a:xfrm>
            <a:off x="3328988" y="5522640"/>
            <a:ext cx="1403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b="1" dirty="0">
                <a:solidFill>
                  <a:schemeClr val="hlink"/>
                </a:solidFill>
              </a:rPr>
              <a:t>270 00 48</a:t>
            </a:r>
          </a:p>
        </p:txBody>
      </p:sp>
      <p:sp>
        <p:nvSpPr>
          <p:cNvPr id="22" name="Text Box 447"/>
          <p:cNvSpPr txBox="1">
            <a:spLocks noChangeArrowheads="1"/>
          </p:cNvSpPr>
          <p:nvPr/>
        </p:nvSpPr>
        <p:spPr bwMode="auto">
          <a:xfrm>
            <a:off x="3328988" y="6021288"/>
            <a:ext cx="1403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b="1" dirty="0">
                <a:solidFill>
                  <a:schemeClr val="hlink"/>
                </a:solidFill>
              </a:rPr>
              <a:t>355 35 48</a:t>
            </a:r>
          </a:p>
        </p:txBody>
      </p:sp>
      <p:sp>
        <p:nvSpPr>
          <p:cNvPr id="23" name="Text Box 448"/>
          <p:cNvSpPr txBox="1">
            <a:spLocks noChangeArrowheads="1"/>
          </p:cNvSpPr>
          <p:nvPr/>
        </p:nvSpPr>
        <p:spPr bwMode="auto">
          <a:xfrm>
            <a:off x="2660650" y="4365104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b="1" dirty="0">
                <a:solidFill>
                  <a:schemeClr val="hlink"/>
                </a:solidFill>
              </a:rPr>
              <a:t>A</a:t>
            </a:r>
          </a:p>
        </p:txBody>
      </p:sp>
      <p:sp>
        <p:nvSpPr>
          <p:cNvPr id="24" name="Text Box 449"/>
          <p:cNvSpPr txBox="1">
            <a:spLocks noChangeArrowheads="1"/>
          </p:cNvSpPr>
          <p:nvPr/>
        </p:nvSpPr>
        <p:spPr bwMode="auto">
          <a:xfrm>
            <a:off x="2644775" y="4954315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b="1" dirty="0">
                <a:solidFill>
                  <a:schemeClr val="hlink"/>
                </a:solidFill>
              </a:rPr>
              <a:t>B</a:t>
            </a:r>
          </a:p>
        </p:txBody>
      </p:sp>
      <p:sp>
        <p:nvSpPr>
          <p:cNvPr id="25" name="Text Box 450"/>
          <p:cNvSpPr txBox="1">
            <a:spLocks noChangeArrowheads="1"/>
          </p:cNvSpPr>
          <p:nvPr/>
        </p:nvSpPr>
        <p:spPr bwMode="auto">
          <a:xfrm>
            <a:off x="2660650" y="5445224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b="1" dirty="0">
                <a:solidFill>
                  <a:schemeClr val="hlink"/>
                </a:solidFill>
              </a:rPr>
              <a:t>A</a:t>
            </a:r>
          </a:p>
        </p:txBody>
      </p:sp>
      <p:sp>
        <p:nvSpPr>
          <p:cNvPr id="26" name="Text Box 451"/>
          <p:cNvSpPr txBox="1">
            <a:spLocks noChangeArrowheads="1"/>
          </p:cNvSpPr>
          <p:nvPr/>
        </p:nvSpPr>
        <p:spPr bwMode="auto">
          <a:xfrm>
            <a:off x="2660650" y="6021288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b="1" dirty="0">
                <a:solidFill>
                  <a:schemeClr val="hlink"/>
                </a:solidFill>
              </a:rPr>
              <a:t>B</a:t>
            </a:r>
          </a:p>
        </p:txBody>
      </p:sp>
      <p:sp>
        <p:nvSpPr>
          <p:cNvPr id="27" name="Text Box 452"/>
          <p:cNvSpPr txBox="1">
            <a:spLocks noChangeArrowheads="1"/>
          </p:cNvSpPr>
          <p:nvPr/>
        </p:nvSpPr>
        <p:spPr bwMode="auto">
          <a:xfrm>
            <a:off x="61913" y="5065440"/>
            <a:ext cx="860425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b="1" dirty="0">
                <a:solidFill>
                  <a:schemeClr val="hlink"/>
                </a:solidFill>
              </a:rPr>
              <a:t>O</a:t>
            </a:r>
            <a:r>
              <a:rPr lang="zh-CN" altLang="en-US" b="1" dirty="0">
                <a:solidFill>
                  <a:schemeClr val="hlink"/>
                </a:solidFill>
              </a:rPr>
              <a:t>（</a:t>
            </a:r>
            <a:r>
              <a:rPr lang="en-US" altLang="zh-CN" b="1" dirty="0">
                <a:solidFill>
                  <a:schemeClr val="hlink"/>
                </a:solidFill>
              </a:rPr>
              <a:t>2</a:t>
            </a:r>
            <a:r>
              <a:rPr lang="zh-CN" altLang="en-US" b="1" dirty="0">
                <a:solidFill>
                  <a:schemeClr val="hlink"/>
                </a:solidFill>
              </a:rPr>
              <a:t>）</a:t>
            </a:r>
          </a:p>
        </p:txBody>
      </p:sp>
      <p:sp>
        <p:nvSpPr>
          <p:cNvPr id="28" name="Text Box 455"/>
          <p:cNvSpPr txBox="1">
            <a:spLocks noChangeArrowheads="1"/>
          </p:cNvSpPr>
          <p:nvPr/>
        </p:nvSpPr>
        <p:spPr bwMode="auto">
          <a:xfrm>
            <a:off x="4916488" y="2439715"/>
            <a:ext cx="1250950" cy="457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b="1">
                <a:solidFill>
                  <a:srgbClr val="0000FF"/>
                </a:solidFill>
              </a:rPr>
              <a:t>85 35 12</a:t>
            </a:r>
          </a:p>
        </p:txBody>
      </p:sp>
      <p:sp>
        <p:nvSpPr>
          <p:cNvPr id="29" name="Text Box 456"/>
          <p:cNvSpPr txBox="1">
            <a:spLocks noChangeArrowheads="1"/>
          </p:cNvSpPr>
          <p:nvPr/>
        </p:nvSpPr>
        <p:spPr bwMode="auto">
          <a:xfrm>
            <a:off x="4916488" y="3582715"/>
            <a:ext cx="1250950" cy="457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b="1">
                <a:solidFill>
                  <a:srgbClr val="0000FF"/>
                </a:solidFill>
              </a:rPr>
              <a:t>85 35 06</a:t>
            </a:r>
          </a:p>
        </p:txBody>
      </p:sp>
      <p:sp>
        <p:nvSpPr>
          <p:cNvPr id="30" name="Text Box 457"/>
          <p:cNvSpPr txBox="1">
            <a:spLocks noChangeArrowheads="1"/>
          </p:cNvSpPr>
          <p:nvPr/>
        </p:nvSpPr>
        <p:spPr bwMode="auto">
          <a:xfrm>
            <a:off x="4916488" y="4649515"/>
            <a:ext cx="1250950" cy="457200"/>
          </a:xfrm>
          <a:prstGeom prst="rect">
            <a:avLst/>
          </a:prstGeom>
          <a:solidFill>
            <a:srgbClr val="EF7D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b="1">
                <a:solidFill>
                  <a:srgbClr val="0000FF"/>
                </a:solidFill>
              </a:rPr>
              <a:t>85 35 06</a:t>
            </a:r>
          </a:p>
        </p:txBody>
      </p:sp>
      <p:sp>
        <p:nvSpPr>
          <p:cNvPr id="31" name="Text Box 458"/>
          <p:cNvSpPr txBox="1">
            <a:spLocks noChangeArrowheads="1"/>
          </p:cNvSpPr>
          <p:nvPr/>
        </p:nvSpPr>
        <p:spPr bwMode="auto">
          <a:xfrm>
            <a:off x="4932363" y="5827440"/>
            <a:ext cx="1250950" cy="457200"/>
          </a:xfrm>
          <a:prstGeom prst="rect">
            <a:avLst/>
          </a:prstGeom>
          <a:solidFill>
            <a:srgbClr val="EF7D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b="1">
                <a:solidFill>
                  <a:srgbClr val="0000FF"/>
                </a:solidFill>
              </a:rPr>
              <a:t>85 35 00</a:t>
            </a:r>
          </a:p>
        </p:txBody>
      </p:sp>
      <p:sp>
        <p:nvSpPr>
          <p:cNvPr id="32" name="Text Box 461"/>
          <p:cNvSpPr txBox="1">
            <a:spLocks noChangeArrowheads="1"/>
          </p:cNvSpPr>
          <p:nvPr/>
        </p:nvSpPr>
        <p:spPr bwMode="auto">
          <a:xfrm>
            <a:off x="6456363" y="3008040"/>
            <a:ext cx="1250950" cy="457200"/>
          </a:xfrm>
          <a:prstGeom prst="rect">
            <a:avLst/>
          </a:prstGeom>
          <a:solidFill>
            <a:srgbClr val="85FF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b="1">
                <a:solidFill>
                  <a:srgbClr val="0000FF"/>
                </a:solidFill>
              </a:rPr>
              <a:t>85 35 09</a:t>
            </a:r>
          </a:p>
        </p:txBody>
      </p:sp>
      <p:sp>
        <p:nvSpPr>
          <p:cNvPr id="33" name="Text Box 462"/>
          <p:cNvSpPr txBox="1">
            <a:spLocks noChangeArrowheads="1"/>
          </p:cNvSpPr>
          <p:nvPr/>
        </p:nvSpPr>
        <p:spPr bwMode="auto">
          <a:xfrm>
            <a:off x="6532563" y="5217840"/>
            <a:ext cx="1250950" cy="457200"/>
          </a:xfrm>
          <a:prstGeom prst="rect">
            <a:avLst/>
          </a:prstGeom>
          <a:solidFill>
            <a:srgbClr val="85FF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b="1">
                <a:solidFill>
                  <a:srgbClr val="0000FF"/>
                </a:solidFill>
              </a:rPr>
              <a:t>85 35 03</a:t>
            </a:r>
          </a:p>
        </p:txBody>
      </p:sp>
      <p:sp>
        <p:nvSpPr>
          <p:cNvPr id="34" name="Text Box 474"/>
          <p:cNvSpPr txBox="1">
            <a:spLocks noChangeArrowheads="1"/>
          </p:cNvSpPr>
          <p:nvPr/>
        </p:nvSpPr>
        <p:spPr bwMode="auto">
          <a:xfrm>
            <a:off x="7898013" y="4151040"/>
            <a:ext cx="1360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b="1" dirty="0">
                <a:solidFill>
                  <a:srgbClr val="FF0000"/>
                </a:solidFill>
              </a:rPr>
              <a:t>85 35 06</a:t>
            </a:r>
          </a:p>
        </p:txBody>
      </p:sp>
      <p:grpSp>
        <p:nvGrpSpPr>
          <p:cNvPr id="35" name="组合 34"/>
          <p:cNvGrpSpPr/>
          <p:nvPr/>
        </p:nvGrpSpPr>
        <p:grpSpPr>
          <a:xfrm>
            <a:off x="6926662" y="-27384"/>
            <a:ext cx="2024055" cy="1657313"/>
            <a:chOff x="1676400" y="1021049"/>
            <a:chExt cx="7139623" cy="5845981"/>
          </a:xfrm>
        </p:grpSpPr>
        <p:grpSp>
          <p:nvGrpSpPr>
            <p:cNvPr id="36" name="Group 19"/>
            <p:cNvGrpSpPr>
              <a:grpSpLocks/>
            </p:cNvGrpSpPr>
            <p:nvPr/>
          </p:nvGrpSpPr>
          <p:grpSpPr bwMode="auto">
            <a:xfrm>
              <a:off x="1676400" y="3733800"/>
              <a:ext cx="1905000" cy="2133600"/>
              <a:chOff x="1056" y="2352"/>
              <a:chExt cx="1200" cy="1344"/>
            </a:xfrm>
          </p:grpSpPr>
          <p:grpSp>
            <p:nvGrpSpPr>
              <p:cNvPr id="55" name="Group 7"/>
              <p:cNvGrpSpPr>
                <a:grpSpLocks/>
              </p:cNvGrpSpPr>
              <p:nvPr/>
            </p:nvGrpSpPr>
            <p:grpSpPr bwMode="auto">
              <a:xfrm>
                <a:off x="1056" y="2352"/>
                <a:ext cx="1200" cy="1344"/>
                <a:chOff x="1056" y="2352"/>
                <a:chExt cx="1200" cy="1344"/>
              </a:xfrm>
            </p:grpSpPr>
            <p:sp>
              <p:nvSpPr>
                <p:cNvPr id="57" name="Line 4"/>
                <p:cNvSpPr>
                  <a:spLocks noChangeShapeType="1"/>
                </p:cNvSpPr>
                <p:nvPr/>
              </p:nvSpPr>
              <p:spPr bwMode="auto">
                <a:xfrm flipH="1">
                  <a:off x="1056" y="2352"/>
                  <a:ext cx="624" cy="1056"/>
                </a:xfrm>
                <a:prstGeom prst="line">
                  <a:avLst/>
                </a:prstGeom>
                <a:noFill/>
                <a:ln w="76200">
                  <a:solidFill>
                    <a:schemeClr val="tx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 sz="2000"/>
                </a:p>
              </p:txBody>
            </p:sp>
            <p:sp>
              <p:nvSpPr>
                <p:cNvPr id="58" name="Line 5"/>
                <p:cNvSpPr>
                  <a:spLocks noChangeShapeType="1"/>
                </p:cNvSpPr>
                <p:nvPr/>
              </p:nvSpPr>
              <p:spPr bwMode="auto">
                <a:xfrm flipH="1">
                  <a:off x="1488" y="2400"/>
                  <a:ext cx="192" cy="1296"/>
                </a:xfrm>
                <a:prstGeom prst="line">
                  <a:avLst/>
                </a:prstGeom>
                <a:noFill/>
                <a:ln w="76200">
                  <a:solidFill>
                    <a:schemeClr val="tx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 sz="2000"/>
                </a:p>
              </p:txBody>
            </p:sp>
            <p:sp>
              <p:nvSpPr>
                <p:cNvPr id="59" name="Line 6"/>
                <p:cNvSpPr>
                  <a:spLocks noChangeShapeType="1"/>
                </p:cNvSpPr>
                <p:nvPr/>
              </p:nvSpPr>
              <p:spPr bwMode="auto">
                <a:xfrm>
                  <a:off x="1680" y="2400"/>
                  <a:ext cx="576" cy="1056"/>
                </a:xfrm>
                <a:prstGeom prst="line">
                  <a:avLst/>
                </a:prstGeom>
                <a:noFill/>
                <a:ln w="76200">
                  <a:solidFill>
                    <a:schemeClr val="tx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 sz="2000"/>
                </a:p>
              </p:txBody>
            </p:sp>
          </p:grpSp>
          <p:sp>
            <p:nvSpPr>
              <p:cNvPr id="56" name="AutoShape 8"/>
              <p:cNvSpPr>
                <a:spLocks noChangeArrowheads="1"/>
              </p:cNvSpPr>
              <p:nvPr/>
            </p:nvSpPr>
            <p:spPr bwMode="auto">
              <a:xfrm>
                <a:off x="1536" y="2352"/>
                <a:ext cx="240" cy="96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 sz="2000"/>
              </a:p>
            </p:txBody>
          </p:sp>
        </p:grpSp>
        <p:grpSp>
          <p:nvGrpSpPr>
            <p:cNvPr id="37" name="Group 12"/>
            <p:cNvGrpSpPr>
              <a:grpSpLocks/>
            </p:cNvGrpSpPr>
            <p:nvPr/>
          </p:nvGrpSpPr>
          <p:grpSpPr bwMode="auto">
            <a:xfrm>
              <a:off x="2209800" y="3276600"/>
              <a:ext cx="990600" cy="457200"/>
              <a:chOff x="1344" y="2064"/>
              <a:chExt cx="624" cy="288"/>
            </a:xfrm>
          </p:grpSpPr>
          <p:sp>
            <p:nvSpPr>
              <p:cNvPr id="53" name="Oval 10"/>
              <p:cNvSpPr>
                <a:spLocks noChangeArrowheads="1"/>
              </p:cNvSpPr>
              <p:nvPr/>
            </p:nvSpPr>
            <p:spPr bwMode="auto">
              <a:xfrm>
                <a:off x="1536" y="2064"/>
                <a:ext cx="192" cy="288"/>
              </a:xfrm>
              <a:prstGeom prst="ellipse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 sz="2000"/>
              </a:p>
            </p:txBody>
          </p:sp>
          <p:sp>
            <p:nvSpPr>
              <p:cNvPr id="54" name="AutoShape 9"/>
              <p:cNvSpPr>
                <a:spLocks noChangeArrowheads="1"/>
              </p:cNvSpPr>
              <p:nvPr/>
            </p:nvSpPr>
            <p:spPr bwMode="auto">
              <a:xfrm rot="-5400000">
                <a:off x="1584" y="1920"/>
                <a:ext cx="144" cy="624"/>
              </a:xfrm>
              <a:prstGeom prst="can">
                <a:avLst>
                  <a:gd name="adj" fmla="val 67046"/>
                </a:avLst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 sz="2000"/>
              </a:p>
            </p:txBody>
          </p:sp>
        </p:grpSp>
        <p:grpSp>
          <p:nvGrpSpPr>
            <p:cNvPr id="38" name="Group 20"/>
            <p:cNvGrpSpPr>
              <a:grpSpLocks/>
            </p:cNvGrpSpPr>
            <p:nvPr/>
          </p:nvGrpSpPr>
          <p:grpSpPr bwMode="auto">
            <a:xfrm>
              <a:off x="2438400" y="1752600"/>
              <a:ext cx="6096000" cy="3886200"/>
              <a:chOff x="1536" y="1104"/>
              <a:chExt cx="3840" cy="2448"/>
            </a:xfrm>
          </p:grpSpPr>
          <p:sp>
            <p:nvSpPr>
              <p:cNvPr id="50" name="AutoShape 13"/>
              <p:cNvSpPr>
                <a:spLocks noChangeArrowheads="1"/>
              </p:cNvSpPr>
              <p:nvPr/>
            </p:nvSpPr>
            <p:spPr bwMode="auto">
              <a:xfrm>
                <a:off x="3312" y="1104"/>
                <a:ext cx="576" cy="288"/>
              </a:xfrm>
              <a:prstGeom prst="lightningBolt">
                <a:avLst/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 sz="2000"/>
              </a:p>
            </p:txBody>
          </p:sp>
          <p:sp>
            <p:nvSpPr>
              <p:cNvPr id="51" name="AutoShape 14"/>
              <p:cNvSpPr>
                <a:spLocks noChangeArrowheads="1"/>
              </p:cNvSpPr>
              <p:nvPr/>
            </p:nvSpPr>
            <p:spPr bwMode="auto">
              <a:xfrm>
                <a:off x="4800" y="1680"/>
                <a:ext cx="576" cy="288"/>
              </a:xfrm>
              <a:prstGeom prst="lightningBolt">
                <a:avLst/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 sz="2000"/>
              </a:p>
            </p:txBody>
          </p:sp>
          <p:sp>
            <p:nvSpPr>
              <p:cNvPr id="52" name="AutoShape 15"/>
              <p:cNvSpPr>
                <a:spLocks noChangeArrowheads="1"/>
              </p:cNvSpPr>
              <p:nvPr/>
            </p:nvSpPr>
            <p:spPr bwMode="auto">
              <a:xfrm>
                <a:off x="1536" y="3360"/>
                <a:ext cx="384" cy="192"/>
              </a:xfrm>
              <a:prstGeom prst="lightningBolt">
                <a:avLst/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 sz="2000"/>
              </a:p>
            </p:txBody>
          </p:sp>
        </p:grpSp>
        <p:sp>
          <p:nvSpPr>
            <p:cNvPr id="39" name="Line 16"/>
            <p:cNvSpPr>
              <a:spLocks noChangeShapeType="1"/>
            </p:cNvSpPr>
            <p:nvPr/>
          </p:nvSpPr>
          <p:spPr bwMode="auto">
            <a:xfrm>
              <a:off x="2667000" y="3886200"/>
              <a:ext cx="0" cy="137160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2000"/>
            </a:p>
          </p:txBody>
        </p:sp>
        <p:sp>
          <p:nvSpPr>
            <p:cNvPr id="40" name="Line 17"/>
            <p:cNvSpPr>
              <a:spLocks noChangeShapeType="1"/>
            </p:cNvSpPr>
            <p:nvPr/>
          </p:nvSpPr>
          <p:spPr bwMode="auto">
            <a:xfrm flipV="1">
              <a:off x="3124200" y="1752600"/>
              <a:ext cx="2438400" cy="17526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lg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2000"/>
            </a:p>
          </p:txBody>
        </p:sp>
        <p:sp>
          <p:nvSpPr>
            <p:cNvPr id="41" name="Line 18"/>
            <p:cNvSpPr>
              <a:spLocks noChangeShapeType="1"/>
            </p:cNvSpPr>
            <p:nvPr/>
          </p:nvSpPr>
          <p:spPr bwMode="auto">
            <a:xfrm flipV="1">
              <a:off x="3124200" y="2667000"/>
              <a:ext cx="4800600" cy="8382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lg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2000"/>
            </a:p>
          </p:txBody>
        </p:sp>
        <p:sp>
          <p:nvSpPr>
            <p:cNvPr id="42" name="Line 25"/>
            <p:cNvSpPr>
              <a:spLocks noChangeShapeType="1"/>
            </p:cNvSpPr>
            <p:nvPr/>
          </p:nvSpPr>
          <p:spPr bwMode="auto">
            <a:xfrm flipV="1">
              <a:off x="3124200" y="2667000"/>
              <a:ext cx="4800600" cy="83820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prstDash val="lg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2000"/>
            </a:p>
          </p:txBody>
        </p:sp>
        <p:sp>
          <p:nvSpPr>
            <p:cNvPr id="43" name="Line 27"/>
            <p:cNvSpPr>
              <a:spLocks noChangeShapeType="1"/>
            </p:cNvSpPr>
            <p:nvPr/>
          </p:nvSpPr>
          <p:spPr bwMode="auto">
            <a:xfrm flipV="1">
              <a:off x="3124200" y="1752600"/>
              <a:ext cx="2438400" cy="175260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prstDash val="lg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2000"/>
            </a:p>
          </p:txBody>
        </p:sp>
        <p:grpSp>
          <p:nvGrpSpPr>
            <p:cNvPr id="44" name="Group 28"/>
            <p:cNvGrpSpPr>
              <a:grpSpLocks/>
            </p:cNvGrpSpPr>
            <p:nvPr/>
          </p:nvGrpSpPr>
          <p:grpSpPr bwMode="auto">
            <a:xfrm>
              <a:off x="2209800" y="3276600"/>
              <a:ext cx="990600" cy="457200"/>
              <a:chOff x="1344" y="2064"/>
              <a:chExt cx="624" cy="288"/>
            </a:xfrm>
          </p:grpSpPr>
          <p:sp>
            <p:nvSpPr>
              <p:cNvPr id="48" name="Oval 29"/>
              <p:cNvSpPr>
                <a:spLocks noChangeArrowheads="1"/>
              </p:cNvSpPr>
              <p:nvPr/>
            </p:nvSpPr>
            <p:spPr bwMode="auto">
              <a:xfrm>
                <a:off x="1536" y="2064"/>
                <a:ext cx="192" cy="288"/>
              </a:xfrm>
              <a:prstGeom prst="ellipse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 sz="2000"/>
              </a:p>
            </p:txBody>
          </p:sp>
          <p:sp>
            <p:nvSpPr>
              <p:cNvPr id="49" name="AutoShape 30"/>
              <p:cNvSpPr>
                <a:spLocks noChangeArrowheads="1"/>
              </p:cNvSpPr>
              <p:nvPr/>
            </p:nvSpPr>
            <p:spPr bwMode="auto">
              <a:xfrm rot="-5400000">
                <a:off x="1584" y="1920"/>
                <a:ext cx="144" cy="624"/>
              </a:xfrm>
              <a:prstGeom prst="can">
                <a:avLst>
                  <a:gd name="adj" fmla="val 67046"/>
                </a:avLst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 sz="2000"/>
              </a:p>
            </p:txBody>
          </p:sp>
        </p:grpSp>
        <p:sp>
          <p:nvSpPr>
            <p:cNvPr id="45" name="矩形 1"/>
            <p:cNvSpPr>
              <a:spLocks noChangeArrowheads="1"/>
            </p:cNvSpPr>
            <p:nvPr/>
          </p:nvSpPr>
          <p:spPr bwMode="auto">
            <a:xfrm>
              <a:off x="4038599" y="1021049"/>
              <a:ext cx="1307299" cy="1411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2000" b="1" dirty="0">
                  <a:solidFill>
                    <a:srgbClr val="FF0000"/>
                  </a:solidFill>
                </a:rPr>
                <a:t>A</a:t>
              </a:r>
              <a:endParaRPr lang="zh-CN" alt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46" name="矩形 24"/>
            <p:cNvSpPr>
              <a:spLocks noChangeArrowheads="1"/>
            </p:cNvSpPr>
            <p:nvPr/>
          </p:nvSpPr>
          <p:spPr bwMode="auto">
            <a:xfrm>
              <a:off x="7559610" y="2899699"/>
              <a:ext cx="1256413" cy="1411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2000" b="1" dirty="0">
                  <a:solidFill>
                    <a:srgbClr val="FF0000"/>
                  </a:solidFill>
                </a:rPr>
                <a:t>B</a:t>
              </a:r>
              <a:endParaRPr lang="zh-CN" alt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47" name="矩形 25"/>
            <p:cNvSpPr>
              <a:spLocks noChangeArrowheads="1"/>
            </p:cNvSpPr>
            <p:nvPr/>
          </p:nvSpPr>
          <p:spPr bwMode="auto">
            <a:xfrm>
              <a:off x="2379990" y="5455688"/>
              <a:ext cx="1352534" cy="1411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2000" b="1" dirty="0">
                  <a:solidFill>
                    <a:srgbClr val="FF0000"/>
                  </a:solidFill>
                </a:rPr>
                <a:t>O</a:t>
              </a:r>
              <a:endParaRPr lang="zh-CN" altLang="en-US" sz="20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83665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  <p:bldP spid="10" grpId="0" autoUpdateAnimBg="0"/>
      <p:bldP spid="11" grpId="0" autoUpdateAnimBg="0"/>
      <p:bldP spid="12" grpId="0" autoUpdateAnimBg="0"/>
      <p:bldP spid="13" grpId="0" autoUpdateAnimBg="0"/>
      <p:bldP spid="14" grpId="0" autoUpdateAnimBg="0"/>
      <p:bldP spid="15" grpId="0" autoUpdateAnimBg="0"/>
      <p:bldP spid="16" grpId="0" autoUpdateAnimBg="0"/>
      <p:bldP spid="17" grpId="0" autoUpdateAnimBg="0"/>
      <p:bldP spid="18" grpId="0" autoUpdateAnimBg="0"/>
      <p:bldP spid="19" grpId="0" autoUpdateAnimBg="0"/>
      <p:bldP spid="20" grpId="0" autoUpdateAnimBg="0"/>
      <p:bldP spid="21" grpId="0" autoUpdateAnimBg="0"/>
      <p:bldP spid="22" grpId="0" autoUpdateAnimBg="0"/>
      <p:bldP spid="23" grpId="0" autoUpdateAnimBg="0"/>
      <p:bldP spid="24" grpId="0" autoUpdateAnimBg="0"/>
      <p:bldP spid="25" grpId="0" autoUpdateAnimBg="0"/>
      <p:bldP spid="26" grpId="0" autoUpdateAnimBg="0"/>
      <p:bldP spid="27" grpId="0" autoUpdateAnimBg="0"/>
      <p:bldP spid="28" grpId="0" animBg="1" autoUpdateAnimBg="0"/>
      <p:bldP spid="29" grpId="0" animBg="1" autoUpdateAnimBg="0"/>
      <p:bldP spid="30" grpId="0" animBg="1" autoUpdateAnimBg="0"/>
      <p:bldP spid="31" grpId="0" animBg="1" autoUpdateAnimBg="0"/>
      <p:bldP spid="32" grpId="0" animBg="1" autoUpdateAnimBg="0"/>
      <p:bldP spid="33" grpId="0" animBg="1" autoUpdateAnimBg="0"/>
      <p:bldP spid="34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C201A9B7-EC74-4F46-938A-57A1031FE1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764704"/>
            <a:ext cx="4105275" cy="504825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904E2CF7-C977-464F-AA32-59EA340848B7}"/>
              </a:ext>
            </a:extLst>
          </p:cNvPr>
          <p:cNvSpPr/>
          <p:nvPr/>
        </p:nvSpPr>
        <p:spPr>
          <a:xfrm>
            <a:off x="323528" y="719927"/>
            <a:ext cx="4105276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u"/>
            </a:pPr>
            <a:r>
              <a:rPr kumimoji="1" lang="zh-CN" altLang="en-US" sz="2300" b="1" dirty="0">
                <a:latin typeface="Times New Roman" pitchFamily="18" charset="0"/>
                <a:ea typeface="宋体" pitchFamily="2" charset="-122"/>
              </a:rPr>
              <a:t>相邻控制点放置棱镜架；</a:t>
            </a:r>
            <a:endParaRPr kumimoji="1" lang="en-US" altLang="zh-CN" sz="2300" b="1" dirty="0">
              <a:latin typeface="Times New Roman" pitchFamily="18" charset="0"/>
              <a:ea typeface="宋体" pitchFamily="2" charset="-122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u"/>
            </a:pPr>
            <a:r>
              <a:rPr kumimoji="1" lang="zh-CN" altLang="en-US" sz="2300" b="1" dirty="0">
                <a:latin typeface="Times New Roman" pitchFamily="18" charset="0"/>
                <a:ea typeface="宋体" pitchFamily="2" charset="-122"/>
              </a:rPr>
              <a:t>棱镜杆无需安装棱镜；</a:t>
            </a:r>
            <a:endParaRPr kumimoji="1" lang="en-US" altLang="zh-CN" sz="2300" b="1" dirty="0">
              <a:latin typeface="Times New Roman" pitchFamily="18" charset="0"/>
              <a:ea typeface="宋体" pitchFamily="2" charset="-122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u"/>
            </a:pPr>
            <a:r>
              <a:rPr kumimoji="1" lang="zh-CN" altLang="en-US" sz="2300" b="1" dirty="0">
                <a:latin typeface="Times New Roman" pitchFamily="18" charset="0"/>
                <a:ea typeface="宋体" pitchFamily="2" charset="-122"/>
              </a:rPr>
              <a:t>尽量瞄准棱镜杆底部，如右图；</a:t>
            </a:r>
            <a:endParaRPr kumimoji="1" lang="en-US" altLang="zh-CN" sz="2300" b="1" dirty="0">
              <a:latin typeface="Times New Roman" pitchFamily="18" charset="0"/>
              <a:ea typeface="宋体" pitchFamily="2" charset="-122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u"/>
            </a:pPr>
            <a:r>
              <a:rPr kumimoji="1" lang="zh-CN" altLang="en-US" sz="2300" b="1" dirty="0">
                <a:latin typeface="Times New Roman" pitchFamily="18" charset="0"/>
                <a:ea typeface="宋体" pitchFamily="2" charset="-122"/>
              </a:rPr>
              <a:t>架好仪器后，每个角连续测两个测回；</a:t>
            </a:r>
            <a:endParaRPr kumimoji="1" lang="en-US" altLang="zh-CN" sz="2300" b="1" dirty="0">
              <a:latin typeface="Times New Roman" pitchFamily="18" charset="0"/>
              <a:ea typeface="宋体" pitchFamily="2" charset="-122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u"/>
            </a:pPr>
            <a:r>
              <a:rPr kumimoji="1" lang="zh-CN" altLang="en-US" sz="2300" b="1" dirty="0">
                <a:latin typeface="Times New Roman" pitchFamily="18" charset="0"/>
                <a:ea typeface="宋体" pitchFamily="2" charset="-122"/>
              </a:rPr>
              <a:t>顺时针方向瞄准，测量多边形内角；</a:t>
            </a:r>
            <a:endParaRPr kumimoji="1" lang="en-US" altLang="zh-CN" sz="2300" b="1" dirty="0">
              <a:latin typeface="Times New Roman" pitchFamily="18" charset="0"/>
              <a:ea typeface="宋体" pitchFamily="2" charset="-122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endParaRPr kumimoji="1" lang="zh-CN" altLang="en-US" sz="2300" b="1" dirty="0">
              <a:latin typeface="Times New Roman" pitchFamily="18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993142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图片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9214"/>
            <a:ext cx="9144000" cy="6907213"/>
          </a:xfrm>
          <a:prstGeom prst="rect">
            <a:avLst/>
          </a:prstGeom>
        </p:spPr>
      </p:pic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468313" y="714375"/>
            <a:ext cx="1223962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>
              <a:lnSpc>
                <a:spcPts val="4800"/>
              </a:lnSpc>
            </a:pPr>
            <a:r>
              <a:rPr lang="zh-CN" altLang="en-US" sz="2000" b="1">
                <a:solidFill>
                  <a:srgbClr val="0000FF"/>
                </a:solidFill>
              </a:rPr>
              <a:t>（</a:t>
            </a:r>
            <a:r>
              <a:rPr lang="en-US" altLang="en-US" sz="2000" b="1">
                <a:solidFill>
                  <a:srgbClr val="0000FF"/>
                </a:solidFill>
              </a:rPr>
              <a:t>-12</a:t>
            </a:r>
            <a:r>
              <a:rPr lang="en-US" altLang="zh-CN" sz="2000" b="1">
                <a:solidFill>
                  <a:srgbClr val="0000FF"/>
                </a:solidFill>
              </a:rPr>
              <a:t>″</a:t>
            </a:r>
            <a:r>
              <a:rPr lang="zh-CN" altLang="en-US" sz="2000" b="1">
                <a:solidFill>
                  <a:srgbClr val="0000FF"/>
                </a:solidFill>
              </a:rPr>
              <a:t>）</a:t>
            </a:r>
            <a:endParaRPr lang="en-US" altLang="en-US" sz="2000" b="1">
              <a:solidFill>
                <a:srgbClr val="0000FF"/>
              </a:solidFill>
            </a:endParaRPr>
          </a:p>
          <a:p>
            <a:pPr eaLnBrk="1" hangingPunct="1">
              <a:lnSpc>
                <a:spcPts val="4800"/>
              </a:lnSpc>
            </a:pPr>
            <a:r>
              <a:rPr lang="zh-CN" altLang="en-US" sz="2000" b="1">
                <a:solidFill>
                  <a:srgbClr val="0000FF"/>
                </a:solidFill>
              </a:rPr>
              <a:t>（</a:t>
            </a:r>
            <a:r>
              <a:rPr lang="en-US" altLang="en-US" sz="2000" b="1">
                <a:solidFill>
                  <a:srgbClr val="0000FF"/>
                </a:solidFill>
              </a:rPr>
              <a:t>-12</a:t>
            </a:r>
            <a:r>
              <a:rPr lang="en-US" altLang="zh-CN" sz="2000" b="1">
                <a:solidFill>
                  <a:srgbClr val="0000FF"/>
                </a:solidFill>
              </a:rPr>
              <a:t>″</a:t>
            </a:r>
            <a:r>
              <a:rPr lang="zh-CN" altLang="en-US" sz="2000" b="1">
                <a:solidFill>
                  <a:srgbClr val="0000FF"/>
                </a:solidFill>
              </a:rPr>
              <a:t>）</a:t>
            </a:r>
            <a:endParaRPr lang="en-US" altLang="en-US" sz="2000" b="1">
              <a:solidFill>
                <a:srgbClr val="0000FF"/>
              </a:solidFill>
            </a:endParaRPr>
          </a:p>
          <a:p>
            <a:pPr eaLnBrk="1" hangingPunct="1">
              <a:lnSpc>
                <a:spcPts val="4800"/>
              </a:lnSpc>
            </a:pPr>
            <a:r>
              <a:rPr lang="zh-CN" altLang="en-US" sz="2000" b="1">
                <a:solidFill>
                  <a:srgbClr val="0000FF"/>
                </a:solidFill>
              </a:rPr>
              <a:t>（</a:t>
            </a:r>
            <a:r>
              <a:rPr lang="en-US" altLang="en-US" sz="2000" b="1">
                <a:solidFill>
                  <a:srgbClr val="0000FF"/>
                </a:solidFill>
              </a:rPr>
              <a:t>-12</a:t>
            </a:r>
            <a:r>
              <a:rPr lang="en-US" altLang="zh-CN" sz="2000" b="1">
                <a:solidFill>
                  <a:srgbClr val="0000FF"/>
                </a:solidFill>
              </a:rPr>
              <a:t>″</a:t>
            </a:r>
            <a:r>
              <a:rPr lang="zh-CN" altLang="en-US" sz="2000" b="1">
                <a:solidFill>
                  <a:srgbClr val="0000FF"/>
                </a:solidFill>
              </a:rPr>
              <a:t>）</a:t>
            </a:r>
            <a:endParaRPr lang="en-US" altLang="en-US" sz="2000" b="1">
              <a:solidFill>
                <a:srgbClr val="0000FF"/>
              </a:solidFill>
            </a:endParaRPr>
          </a:p>
          <a:p>
            <a:pPr eaLnBrk="1" hangingPunct="1">
              <a:lnSpc>
                <a:spcPts val="4800"/>
              </a:lnSpc>
            </a:pPr>
            <a:r>
              <a:rPr lang="zh-CN" altLang="en-US" sz="2000" b="1">
                <a:solidFill>
                  <a:srgbClr val="0000FF"/>
                </a:solidFill>
              </a:rPr>
              <a:t>（</a:t>
            </a:r>
            <a:r>
              <a:rPr lang="en-US" altLang="en-US" sz="2000" b="1">
                <a:solidFill>
                  <a:srgbClr val="0000FF"/>
                </a:solidFill>
              </a:rPr>
              <a:t>-12</a:t>
            </a:r>
            <a:r>
              <a:rPr lang="en-US" altLang="zh-CN" sz="2000" b="1">
                <a:solidFill>
                  <a:srgbClr val="0000FF"/>
                </a:solidFill>
              </a:rPr>
              <a:t>″</a:t>
            </a:r>
            <a:r>
              <a:rPr lang="zh-CN" altLang="en-US" sz="2000" b="1">
                <a:solidFill>
                  <a:srgbClr val="0000FF"/>
                </a:solidFill>
              </a:rPr>
              <a:t>）</a:t>
            </a:r>
            <a:endParaRPr lang="en-US" altLang="en-US" sz="2000" b="1">
              <a:solidFill>
                <a:srgbClr val="0000FF"/>
              </a:solidFill>
            </a:endParaRPr>
          </a:p>
          <a:p>
            <a:pPr eaLnBrk="1" hangingPunct="1">
              <a:lnSpc>
                <a:spcPts val="4800"/>
              </a:lnSpc>
            </a:pPr>
            <a:r>
              <a:rPr lang="zh-CN" altLang="en-US" sz="2000" b="1">
                <a:solidFill>
                  <a:srgbClr val="0000FF"/>
                </a:solidFill>
              </a:rPr>
              <a:t>（</a:t>
            </a:r>
            <a:r>
              <a:rPr lang="en-US" altLang="en-US" sz="2000" b="1">
                <a:solidFill>
                  <a:srgbClr val="0000FF"/>
                </a:solidFill>
              </a:rPr>
              <a:t>-12</a:t>
            </a:r>
            <a:r>
              <a:rPr lang="en-US" altLang="zh-CN" sz="2000" b="1">
                <a:solidFill>
                  <a:srgbClr val="0000FF"/>
                </a:solidFill>
              </a:rPr>
              <a:t>″</a:t>
            </a:r>
            <a:r>
              <a:rPr lang="zh-CN" altLang="en-US" sz="2000" b="1">
                <a:solidFill>
                  <a:srgbClr val="0000FF"/>
                </a:solidFill>
              </a:rPr>
              <a:t>）</a:t>
            </a:r>
            <a:endParaRPr lang="en-GB" altLang="en-US" sz="2000" b="1">
              <a:solidFill>
                <a:srgbClr val="0000FF"/>
              </a:solidFill>
            </a:endParaRPr>
          </a:p>
        </p:txBody>
      </p:sp>
      <p:sp>
        <p:nvSpPr>
          <p:cNvPr id="43" name="Rectangle 5" descr="水滴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44" name="Rectangle 7" descr="水滴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endParaRPr lang="en-GB" altLang="en-US"/>
          </a:p>
        </p:txBody>
      </p:sp>
      <p:grpSp>
        <p:nvGrpSpPr>
          <p:cNvPr id="45" name="组合 44"/>
          <p:cNvGrpSpPr>
            <a:grpSpLocks/>
          </p:cNvGrpSpPr>
          <p:nvPr/>
        </p:nvGrpSpPr>
        <p:grpSpPr bwMode="auto">
          <a:xfrm>
            <a:off x="579438" y="5178425"/>
            <a:ext cx="2071687" cy="1563688"/>
            <a:chOff x="578698" y="5178678"/>
            <a:chExt cx="2073003" cy="1562690"/>
          </a:xfrm>
        </p:grpSpPr>
        <p:graphicFrame>
          <p:nvGraphicFramePr>
            <p:cNvPr id="46" name="对象 9"/>
            <p:cNvGraphicFramePr>
              <a:graphicFrameLocks noChangeAspect="1"/>
            </p:cNvGraphicFramePr>
            <p:nvPr/>
          </p:nvGraphicFramePr>
          <p:xfrm>
            <a:off x="622300" y="5922962"/>
            <a:ext cx="2005484" cy="4583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69" name="公式" r:id="rId5" imgW="1625400" imgH="279360" progId="Equation.3">
                    <p:embed/>
                  </p:oleObj>
                </mc:Choice>
                <mc:Fallback>
                  <p:oleObj name="公式" r:id="rId5" imgW="1625400" imgH="2793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2300" y="5922962"/>
                          <a:ext cx="2005484" cy="45836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7" name="对象 11"/>
            <p:cNvGraphicFramePr>
              <a:graphicFrameLocks noChangeAspect="1"/>
            </p:cNvGraphicFramePr>
            <p:nvPr/>
          </p:nvGraphicFramePr>
          <p:xfrm>
            <a:off x="871538" y="6381005"/>
            <a:ext cx="1274762" cy="360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0" name="公式" r:id="rId7" imgW="749160" imgH="279360" progId="Equation.3">
                    <p:embed/>
                  </p:oleObj>
                </mc:Choice>
                <mc:Fallback>
                  <p:oleObj name="公式" r:id="rId7" imgW="749160" imgH="2793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71538" y="6381005"/>
                          <a:ext cx="1274762" cy="3603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8" name="对象 13"/>
            <p:cNvGraphicFramePr>
              <a:graphicFrameLocks noChangeAspect="1"/>
            </p:cNvGraphicFramePr>
            <p:nvPr/>
          </p:nvGraphicFramePr>
          <p:xfrm>
            <a:off x="876300" y="5573713"/>
            <a:ext cx="1428750" cy="3857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1" name="公式" r:id="rId9" imgW="749160" imgH="253800" progId="Equation.3">
                    <p:embed/>
                  </p:oleObj>
                </mc:Choice>
                <mc:Fallback>
                  <p:oleObj name="公式" r:id="rId9" imgW="749160" imgH="253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76300" y="5573713"/>
                          <a:ext cx="1428750" cy="3857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9" name="矩形 48"/>
            <p:cNvSpPr/>
            <p:nvPr/>
          </p:nvSpPr>
          <p:spPr>
            <a:xfrm>
              <a:off x="578698" y="5178678"/>
              <a:ext cx="2073003" cy="3696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1800" b="1" i="1" spc="-200" dirty="0">
                  <a:solidFill>
                    <a:srgbClr val="0000FF"/>
                  </a:solidFill>
                </a:rPr>
                <a:t>∑</a:t>
              </a:r>
              <a:r>
                <a:rPr lang="en-US" sz="1800" b="1" i="1" spc="-200" dirty="0">
                  <a:solidFill>
                    <a:srgbClr val="0000FF"/>
                  </a:solidFill>
                </a:rPr>
                <a:t>540 01 00       </a:t>
              </a:r>
              <a:r>
                <a:rPr lang="zh-CN" altLang="en-US" sz="1800" b="1" i="1" spc="-200" dirty="0">
                  <a:solidFill>
                    <a:srgbClr val="0000FF"/>
                  </a:solidFill>
                </a:rPr>
                <a:t>∑</a:t>
              </a:r>
              <a:r>
                <a:rPr lang="en-US" sz="1800" b="1" i="1" spc="-200" dirty="0">
                  <a:solidFill>
                    <a:srgbClr val="0000FF"/>
                  </a:solidFill>
                </a:rPr>
                <a:t>540 00 00</a:t>
              </a:r>
              <a:endParaRPr lang="en-GB" sz="1800" b="1" i="1" spc="-200" dirty="0">
                <a:solidFill>
                  <a:srgbClr val="0000FF"/>
                </a:solidFill>
              </a:endParaRPr>
            </a:p>
          </p:txBody>
        </p:sp>
      </p:grpSp>
      <p:sp>
        <p:nvSpPr>
          <p:cNvPr id="50" name="矩形 49"/>
          <p:cNvSpPr>
            <a:spLocks noChangeArrowheads="1"/>
          </p:cNvSpPr>
          <p:nvPr/>
        </p:nvSpPr>
        <p:spPr bwMode="auto">
          <a:xfrm>
            <a:off x="2679700" y="5672138"/>
            <a:ext cx="1584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1800" b="1" dirty="0"/>
              <a:t>[S]=1137.75</a:t>
            </a:r>
            <a:r>
              <a:rPr lang="en-US" altLang="en-US" sz="1800" b="1" dirty="0"/>
              <a:t> </a:t>
            </a:r>
            <a:endParaRPr lang="en-GB" altLang="en-US" sz="1800" dirty="0"/>
          </a:p>
        </p:txBody>
      </p:sp>
      <p:sp>
        <p:nvSpPr>
          <p:cNvPr id="51" name="Rectangle 9" descr="水滴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52" name="矩形 51"/>
          <p:cNvSpPr/>
          <p:nvPr/>
        </p:nvSpPr>
        <p:spPr>
          <a:xfrm>
            <a:off x="7572375" y="1450975"/>
            <a:ext cx="1510283" cy="3141886"/>
          </a:xfrm>
          <a:prstGeom prst="rect">
            <a:avLst/>
          </a:prstGeom>
          <a:solidFill>
            <a:srgbClr val="00DED9">
              <a:alpha val="47000"/>
            </a:srgbClr>
          </a:solidFill>
        </p:spPr>
        <p:txBody>
          <a:bodyPr wrap="square" lIns="0" tIns="0" rIns="0" bIns="0">
            <a:spAutoFit/>
          </a:bodyPr>
          <a:lstStyle/>
          <a:p>
            <a:pPr algn="l">
              <a:lnSpc>
                <a:spcPts val="4900"/>
              </a:lnSpc>
              <a:defRPr/>
            </a:pPr>
            <a:r>
              <a:rPr lang="en-GB" sz="2000" b="1" spc="-200" dirty="0">
                <a:solidFill>
                  <a:srgbClr val="9A4D00"/>
                </a:solidFill>
              </a:rPr>
              <a:t> 75.88     300.18</a:t>
            </a:r>
          </a:p>
          <a:p>
            <a:pPr algn="l">
              <a:lnSpc>
                <a:spcPts val="4900"/>
              </a:lnSpc>
              <a:defRPr/>
            </a:pPr>
            <a:r>
              <a:rPr lang="en-GB" sz="2000" b="1" spc="-200" dirty="0">
                <a:solidFill>
                  <a:srgbClr val="9A4D00"/>
                </a:solidFill>
              </a:rPr>
              <a:t> 313.95   412.83</a:t>
            </a:r>
          </a:p>
          <a:p>
            <a:pPr algn="l">
              <a:lnSpc>
                <a:spcPts val="4900"/>
              </a:lnSpc>
              <a:defRPr/>
            </a:pPr>
            <a:r>
              <a:rPr lang="en-GB" sz="2000" b="1" spc="-200" dirty="0">
                <a:solidFill>
                  <a:srgbClr val="9A4D00"/>
                </a:solidFill>
              </a:rPr>
              <a:t> 394.25  185.67</a:t>
            </a:r>
          </a:p>
          <a:p>
            <a:pPr algn="l">
              <a:lnSpc>
                <a:spcPts val="4900"/>
              </a:lnSpc>
              <a:defRPr/>
            </a:pPr>
            <a:r>
              <a:rPr lang="en-GB" sz="2000" b="1" spc="-200" dirty="0">
                <a:solidFill>
                  <a:srgbClr val="9A4D00"/>
                </a:solidFill>
              </a:rPr>
              <a:t> 310.37    3.65</a:t>
            </a:r>
          </a:p>
          <a:p>
            <a:pPr algn="l">
              <a:lnSpc>
                <a:spcPts val="4900"/>
              </a:lnSpc>
              <a:defRPr/>
            </a:pPr>
            <a:r>
              <a:rPr lang="en-GB" sz="2000" b="1" spc="-200" dirty="0">
                <a:solidFill>
                  <a:srgbClr val="9A4D00"/>
                </a:solidFill>
              </a:rPr>
              <a:t> 100.00  100.00</a:t>
            </a:r>
          </a:p>
        </p:txBody>
      </p:sp>
      <p:sp>
        <p:nvSpPr>
          <p:cNvPr id="53" name="矩形 52"/>
          <p:cNvSpPr/>
          <p:nvPr/>
        </p:nvSpPr>
        <p:spPr>
          <a:xfrm>
            <a:off x="5943599" y="1084263"/>
            <a:ext cx="1639873" cy="3214589"/>
          </a:xfrm>
          <a:prstGeom prst="rect">
            <a:avLst/>
          </a:prstGeom>
          <a:solidFill>
            <a:srgbClr val="FBFDA9">
              <a:alpha val="57000"/>
            </a:srgbClr>
          </a:solidFill>
        </p:spPr>
        <p:txBody>
          <a:bodyPr wrap="none" lIns="0" tIns="36000" rIns="0" bIns="36000">
            <a:spAutoFit/>
          </a:bodyPr>
          <a:lstStyle/>
          <a:p>
            <a:pPr algn="l">
              <a:lnSpc>
                <a:spcPts val="4900"/>
              </a:lnSpc>
              <a:defRPr/>
            </a:pPr>
            <a:r>
              <a:rPr lang="en-GB" sz="2000" b="1" spc="-200" dirty="0">
                <a:solidFill>
                  <a:srgbClr val="05626F"/>
                </a:solidFill>
              </a:rPr>
              <a:t> -24.12     +200.18</a:t>
            </a:r>
          </a:p>
          <a:p>
            <a:pPr algn="l">
              <a:lnSpc>
                <a:spcPts val="4900"/>
              </a:lnSpc>
              <a:defRPr/>
            </a:pPr>
            <a:r>
              <a:rPr lang="en-GB" sz="2000" b="1" spc="-200" dirty="0">
                <a:solidFill>
                  <a:srgbClr val="05626F"/>
                </a:solidFill>
              </a:rPr>
              <a:t>+238.07  +112.65</a:t>
            </a:r>
          </a:p>
          <a:p>
            <a:pPr algn="l">
              <a:lnSpc>
                <a:spcPts val="4900"/>
              </a:lnSpc>
              <a:defRPr/>
            </a:pPr>
            <a:r>
              <a:rPr lang="en-GB" sz="2000" b="1" spc="-200" dirty="0">
                <a:solidFill>
                  <a:srgbClr val="05626F"/>
                </a:solidFill>
              </a:rPr>
              <a:t>  +80.30   -227.16 </a:t>
            </a:r>
          </a:p>
          <a:p>
            <a:pPr algn="l">
              <a:lnSpc>
                <a:spcPts val="4900"/>
              </a:lnSpc>
              <a:defRPr/>
            </a:pPr>
            <a:r>
              <a:rPr lang="en-GB" sz="2000" b="1" spc="-200" dirty="0">
                <a:solidFill>
                  <a:srgbClr val="05626F"/>
                </a:solidFill>
              </a:rPr>
              <a:t>  -83.88    -182.02</a:t>
            </a:r>
          </a:p>
          <a:p>
            <a:pPr algn="l">
              <a:lnSpc>
                <a:spcPts val="4900"/>
              </a:lnSpc>
              <a:defRPr/>
            </a:pPr>
            <a:r>
              <a:rPr lang="en-GB" sz="2000" b="1" spc="-200" dirty="0">
                <a:solidFill>
                  <a:srgbClr val="05626F"/>
                </a:solidFill>
              </a:rPr>
              <a:t>  -210.37  +96.35</a:t>
            </a:r>
          </a:p>
        </p:txBody>
      </p:sp>
      <p:sp>
        <p:nvSpPr>
          <p:cNvPr id="54" name="矩形 53"/>
          <p:cNvSpPr/>
          <p:nvPr/>
        </p:nvSpPr>
        <p:spPr>
          <a:xfrm>
            <a:off x="3444875" y="1074738"/>
            <a:ext cx="911225" cy="31702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4800"/>
              </a:lnSpc>
              <a:defRPr/>
            </a:pPr>
            <a:r>
              <a:rPr lang="en-GB" sz="1800" b="1" spc="-200" dirty="0">
                <a:solidFill>
                  <a:srgbClr val="008000"/>
                </a:solidFill>
              </a:rPr>
              <a:t>201.58</a:t>
            </a:r>
          </a:p>
          <a:p>
            <a:pPr algn="ctr">
              <a:lnSpc>
                <a:spcPts val="4800"/>
              </a:lnSpc>
              <a:defRPr/>
            </a:pPr>
            <a:r>
              <a:rPr lang="en-GB" sz="1800" b="1" spc="-200" dirty="0">
                <a:solidFill>
                  <a:srgbClr val="008000"/>
                </a:solidFill>
              </a:rPr>
              <a:t>263.41</a:t>
            </a:r>
          </a:p>
          <a:p>
            <a:pPr algn="ctr">
              <a:lnSpc>
                <a:spcPts val="4800"/>
              </a:lnSpc>
              <a:defRPr/>
            </a:pPr>
            <a:r>
              <a:rPr lang="en-GB" sz="1800" b="1" spc="-200" dirty="0">
                <a:solidFill>
                  <a:srgbClr val="008000"/>
                </a:solidFill>
              </a:rPr>
              <a:t>241.00</a:t>
            </a:r>
          </a:p>
          <a:p>
            <a:pPr algn="ctr">
              <a:lnSpc>
                <a:spcPts val="4800"/>
              </a:lnSpc>
              <a:defRPr/>
            </a:pPr>
            <a:r>
              <a:rPr lang="en-GB" sz="1800" b="1" spc="-200" dirty="0">
                <a:solidFill>
                  <a:srgbClr val="008000"/>
                </a:solidFill>
              </a:rPr>
              <a:t>200.44</a:t>
            </a:r>
          </a:p>
          <a:p>
            <a:pPr algn="ctr">
              <a:lnSpc>
                <a:spcPts val="4800"/>
              </a:lnSpc>
              <a:defRPr/>
            </a:pPr>
            <a:r>
              <a:rPr lang="en-GB" sz="1800" b="1" spc="-200" dirty="0">
                <a:solidFill>
                  <a:srgbClr val="008000"/>
                </a:solidFill>
              </a:rPr>
              <a:t>231.32</a:t>
            </a:r>
          </a:p>
        </p:txBody>
      </p:sp>
      <p:sp>
        <p:nvSpPr>
          <p:cNvPr id="55" name="矩形 54"/>
          <p:cNvSpPr/>
          <p:nvPr/>
        </p:nvSpPr>
        <p:spPr>
          <a:xfrm>
            <a:off x="2627313" y="1646384"/>
            <a:ext cx="889000" cy="3170237"/>
          </a:xfrm>
          <a:prstGeom prst="rect">
            <a:avLst/>
          </a:prstGeom>
          <a:solidFill>
            <a:srgbClr val="FFCCFF">
              <a:alpha val="48000"/>
            </a:srgbClr>
          </a:solidFill>
        </p:spPr>
        <p:txBody>
          <a:bodyPr lIns="0" rIns="0">
            <a:spAutoFit/>
          </a:bodyPr>
          <a:lstStyle/>
          <a:p>
            <a:pPr algn="ctr">
              <a:lnSpc>
                <a:spcPts val="4800"/>
              </a:lnSpc>
              <a:defRPr/>
            </a:pPr>
            <a:r>
              <a:rPr lang="en-GB" sz="1800" b="1" spc="-200" dirty="0">
                <a:solidFill>
                  <a:srgbClr val="B80088"/>
                </a:solidFill>
              </a:rPr>
              <a:t>25 18 24</a:t>
            </a:r>
          </a:p>
          <a:p>
            <a:pPr algn="ctr">
              <a:lnSpc>
                <a:spcPts val="4800"/>
              </a:lnSpc>
              <a:defRPr/>
            </a:pPr>
            <a:r>
              <a:rPr lang="en-GB" sz="1800" b="1" spc="-200" dirty="0">
                <a:solidFill>
                  <a:srgbClr val="B80088"/>
                </a:solidFill>
              </a:rPr>
              <a:t>289 28 42</a:t>
            </a:r>
          </a:p>
          <a:p>
            <a:pPr algn="ctr">
              <a:lnSpc>
                <a:spcPts val="4800"/>
              </a:lnSpc>
              <a:defRPr/>
            </a:pPr>
            <a:r>
              <a:rPr lang="en-GB" sz="1800" b="1" spc="-200" dirty="0">
                <a:solidFill>
                  <a:srgbClr val="B80088"/>
                </a:solidFill>
              </a:rPr>
              <a:t>245 16 30</a:t>
            </a:r>
          </a:p>
          <a:p>
            <a:pPr algn="ctr">
              <a:lnSpc>
                <a:spcPts val="4800"/>
              </a:lnSpc>
              <a:defRPr/>
            </a:pPr>
            <a:r>
              <a:rPr lang="en-GB" sz="1800" b="1" spc="-200" dirty="0">
                <a:solidFill>
                  <a:srgbClr val="B80088"/>
                </a:solidFill>
              </a:rPr>
              <a:t>155 23 48</a:t>
            </a:r>
          </a:p>
          <a:p>
            <a:pPr algn="ctr">
              <a:lnSpc>
                <a:spcPts val="4800"/>
              </a:lnSpc>
              <a:defRPr/>
            </a:pPr>
            <a:r>
              <a:rPr lang="en-GB" sz="1800" b="1" spc="-200" dirty="0">
                <a:solidFill>
                  <a:srgbClr val="B80088"/>
                </a:solidFill>
              </a:rPr>
              <a:t>96 51 36</a:t>
            </a:r>
          </a:p>
        </p:txBody>
      </p:sp>
      <p:sp>
        <p:nvSpPr>
          <p:cNvPr id="56" name="矩形 55"/>
          <p:cNvSpPr/>
          <p:nvPr/>
        </p:nvSpPr>
        <p:spPr>
          <a:xfrm>
            <a:off x="1504950" y="869950"/>
            <a:ext cx="1103313" cy="3784600"/>
          </a:xfrm>
          <a:prstGeom prst="rect">
            <a:avLst/>
          </a:prstGeom>
          <a:solidFill>
            <a:srgbClr val="C6C9FE">
              <a:alpha val="50000"/>
            </a:srgbClr>
          </a:solidFill>
        </p:spPr>
        <p:txBody>
          <a:bodyPr lIns="0" rIns="0">
            <a:spAutoFit/>
          </a:bodyPr>
          <a:lstStyle/>
          <a:p>
            <a:pPr algn="ctr">
              <a:lnSpc>
                <a:spcPts val="4800"/>
              </a:lnSpc>
              <a:defRPr/>
            </a:pPr>
            <a:r>
              <a:rPr lang="en-GB" sz="2000" b="1" spc="-200" dirty="0">
                <a:solidFill>
                  <a:srgbClr val="0000FF"/>
                </a:solidFill>
              </a:rPr>
              <a:t>121 27 48</a:t>
            </a:r>
          </a:p>
          <a:p>
            <a:pPr algn="ctr">
              <a:lnSpc>
                <a:spcPts val="4800"/>
              </a:lnSpc>
              <a:defRPr/>
            </a:pPr>
            <a:r>
              <a:rPr lang="en-GB" sz="2000" b="1" spc="-200" dirty="0">
                <a:solidFill>
                  <a:srgbClr val="0000FF"/>
                </a:solidFill>
              </a:rPr>
              <a:t>108 26 48</a:t>
            </a:r>
          </a:p>
          <a:p>
            <a:pPr algn="ctr">
              <a:lnSpc>
                <a:spcPts val="4800"/>
              </a:lnSpc>
              <a:defRPr/>
            </a:pPr>
            <a:r>
              <a:rPr lang="en-GB" sz="2000" b="1" spc="-200" dirty="0">
                <a:solidFill>
                  <a:srgbClr val="0000FF"/>
                </a:solidFill>
              </a:rPr>
              <a:t>84 10 18</a:t>
            </a:r>
          </a:p>
          <a:p>
            <a:pPr algn="ctr">
              <a:lnSpc>
                <a:spcPts val="4800"/>
              </a:lnSpc>
              <a:defRPr/>
            </a:pPr>
            <a:r>
              <a:rPr lang="en-GB" sz="2000" b="1" spc="-200" dirty="0">
                <a:solidFill>
                  <a:srgbClr val="0000FF"/>
                </a:solidFill>
              </a:rPr>
              <a:t>135 47 48</a:t>
            </a:r>
          </a:p>
          <a:p>
            <a:pPr algn="ctr">
              <a:lnSpc>
                <a:spcPts val="4800"/>
              </a:lnSpc>
              <a:defRPr/>
            </a:pPr>
            <a:r>
              <a:rPr lang="en-GB" sz="2000" b="1" spc="-200" dirty="0">
                <a:solidFill>
                  <a:srgbClr val="0000FF"/>
                </a:solidFill>
              </a:rPr>
              <a:t>90 07 18</a:t>
            </a:r>
          </a:p>
          <a:p>
            <a:pPr algn="ctr">
              <a:lnSpc>
                <a:spcPts val="4800"/>
              </a:lnSpc>
              <a:defRPr/>
            </a:pPr>
            <a:r>
              <a:rPr lang="en-GB" sz="2000" b="1" spc="-200" dirty="0">
                <a:solidFill>
                  <a:srgbClr val="0000FF"/>
                </a:solidFill>
              </a:rPr>
              <a:t>(121 27 48)</a:t>
            </a:r>
          </a:p>
        </p:txBody>
      </p:sp>
      <p:sp>
        <p:nvSpPr>
          <p:cNvPr id="57" name="矩形 56"/>
          <p:cNvSpPr>
            <a:spLocks noChangeArrowheads="1"/>
          </p:cNvSpPr>
          <p:nvPr/>
        </p:nvSpPr>
        <p:spPr bwMode="auto">
          <a:xfrm>
            <a:off x="0" y="836613"/>
            <a:ext cx="579439" cy="385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ctr" eaLnBrk="1" hangingPunct="1">
              <a:lnSpc>
                <a:spcPts val="4800"/>
              </a:lnSpc>
            </a:pPr>
            <a:r>
              <a:rPr lang="pt-BR" altLang="en-US" b="1" dirty="0">
                <a:solidFill>
                  <a:srgbClr val="002060"/>
                </a:solidFill>
              </a:rPr>
              <a:t>A</a:t>
            </a:r>
          </a:p>
          <a:p>
            <a:pPr algn="ctr" eaLnBrk="1" hangingPunct="1">
              <a:lnSpc>
                <a:spcPts val="4800"/>
              </a:lnSpc>
            </a:pPr>
            <a:r>
              <a:rPr lang="pt-BR" altLang="en-US" b="1" dirty="0">
                <a:solidFill>
                  <a:srgbClr val="002060"/>
                </a:solidFill>
              </a:rPr>
              <a:t>B</a:t>
            </a:r>
          </a:p>
          <a:p>
            <a:pPr algn="ctr" eaLnBrk="1" hangingPunct="1">
              <a:lnSpc>
                <a:spcPts val="4800"/>
              </a:lnSpc>
            </a:pPr>
            <a:r>
              <a:rPr lang="pt-BR" altLang="en-US" b="1" dirty="0">
                <a:solidFill>
                  <a:srgbClr val="002060"/>
                </a:solidFill>
              </a:rPr>
              <a:t>C</a:t>
            </a:r>
          </a:p>
          <a:p>
            <a:pPr algn="ctr" eaLnBrk="1" hangingPunct="1">
              <a:lnSpc>
                <a:spcPts val="4800"/>
              </a:lnSpc>
            </a:pPr>
            <a:r>
              <a:rPr lang="pt-BR" altLang="en-US" b="1" dirty="0">
                <a:solidFill>
                  <a:srgbClr val="002060"/>
                </a:solidFill>
              </a:rPr>
              <a:t>D</a:t>
            </a:r>
          </a:p>
          <a:p>
            <a:pPr algn="ctr" eaLnBrk="1" hangingPunct="1">
              <a:lnSpc>
                <a:spcPts val="4800"/>
              </a:lnSpc>
            </a:pPr>
            <a:r>
              <a:rPr lang="pt-BR" altLang="en-US" b="1" dirty="0">
                <a:solidFill>
                  <a:srgbClr val="002060"/>
                </a:solidFill>
              </a:rPr>
              <a:t>E</a:t>
            </a:r>
          </a:p>
          <a:p>
            <a:pPr algn="ctr" eaLnBrk="1" hangingPunct="1">
              <a:lnSpc>
                <a:spcPts val="4800"/>
              </a:lnSpc>
            </a:pPr>
            <a:r>
              <a:rPr lang="pt-BR" altLang="en-US" b="1" dirty="0">
                <a:solidFill>
                  <a:srgbClr val="002060"/>
                </a:solidFill>
              </a:rPr>
              <a:t>A</a:t>
            </a:r>
          </a:p>
        </p:txBody>
      </p:sp>
      <p:sp>
        <p:nvSpPr>
          <p:cNvPr id="58" name="矩形 57"/>
          <p:cNvSpPr/>
          <p:nvPr/>
        </p:nvSpPr>
        <p:spPr>
          <a:xfrm>
            <a:off x="528638" y="923925"/>
            <a:ext cx="1062037" cy="32337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4900"/>
              </a:lnSpc>
              <a:defRPr/>
            </a:pPr>
            <a:r>
              <a:rPr lang="en-GB" sz="1800" b="1" spc="-200" dirty="0">
                <a:solidFill>
                  <a:srgbClr val="008000"/>
                </a:solidFill>
              </a:rPr>
              <a:t>121 28 00</a:t>
            </a:r>
          </a:p>
          <a:p>
            <a:pPr algn="ctr">
              <a:lnSpc>
                <a:spcPts val="4900"/>
              </a:lnSpc>
              <a:defRPr/>
            </a:pPr>
            <a:r>
              <a:rPr lang="en-GB" sz="1800" b="1" spc="-200" dirty="0">
                <a:solidFill>
                  <a:srgbClr val="008000"/>
                </a:solidFill>
              </a:rPr>
              <a:t>108 27 00</a:t>
            </a:r>
          </a:p>
          <a:p>
            <a:pPr algn="ctr">
              <a:lnSpc>
                <a:spcPts val="4900"/>
              </a:lnSpc>
              <a:defRPr/>
            </a:pPr>
            <a:r>
              <a:rPr lang="en-GB" sz="1800" b="1" spc="-200" dirty="0">
                <a:solidFill>
                  <a:srgbClr val="008000"/>
                </a:solidFill>
              </a:rPr>
              <a:t>84 10 30</a:t>
            </a:r>
          </a:p>
          <a:p>
            <a:pPr algn="ctr">
              <a:lnSpc>
                <a:spcPts val="4900"/>
              </a:lnSpc>
              <a:defRPr/>
            </a:pPr>
            <a:r>
              <a:rPr lang="en-GB" sz="1800" b="1" spc="-200" dirty="0">
                <a:solidFill>
                  <a:srgbClr val="008000"/>
                </a:solidFill>
              </a:rPr>
              <a:t>135 48 00 </a:t>
            </a:r>
          </a:p>
          <a:p>
            <a:pPr algn="ctr">
              <a:lnSpc>
                <a:spcPts val="4900"/>
              </a:lnSpc>
              <a:defRPr/>
            </a:pPr>
            <a:r>
              <a:rPr lang="en-GB" sz="1800" b="1" spc="-200" dirty="0">
                <a:solidFill>
                  <a:srgbClr val="008000"/>
                </a:solidFill>
              </a:rPr>
              <a:t>90 07 30</a:t>
            </a:r>
          </a:p>
        </p:txBody>
      </p:sp>
      <p:sp>
        <p:nvSpPr>
          <p:cNvPr id="59" name="矩形 58"/>
          <p:cNvSpPr/>
          <p:nvPr/>
        </p:nvSpPr>
        <p:spPr>
          <a:xfrm>
            <a:off x="4311650" y="1223963"/>
            <a:ext cx="1684757" cy="3234219"/>
          </a:xfrm>
          <a:prstGeom prst="rect">
            <a:avLst/>
          </a:prstGeom>
          <a:solidFill>
            <a:srgbClr val="FFCBC5">
              <a:alpha val="49000"/>
            </a:srgbClr>
          </a:solidFill>
        </p:spPr>
        <p:txBody>
          <a:bodyPr wrap="none" lIns="0" rIns="0">
            <a:spAutoFit/>
          </a:bodyPr>
          <a:lstStyle/>
          <a:p>
            <a:pPr algn="l">
              <a:lnSpc>
                <a:spcPts val="4900"/>
              </a:lnSpc>
              <a:defRPr/>
            </a:pPr>
            <a:r>
              <a:rPr lang="en-GB" sz="2000" b="1" spc="-200" dirty="0">
                <a:solidFill>
                  <a:srgbClr val="FF0000"/>
                </a:solidFill>
              </a:rPr>
              <a:t>   -24.08   +200.14</a:t>
            </a:r>
          </a:p>
          <a:p>
            <a:pPr algn="l">
              <a:lnSpc>
                <a:spcPts val="4900"/>
              </a:lnSpc>
              <a:defRPr/>
            </a:pPr>
            <a:r>
              <a:rPr lang="en-GB" sz="2000" b="1" spc="-200" dirty="0">
                <a:solidFill>
                  <a:srgbClr val="FF0000"/>
                </a:solidFill>
              </a:rPr>
              <a:t> +238.13  +112.60</a:t>
            </a:r>
          </a:p>
          <a:p>
            <a:pPr algn="l">
              <a:lnSpc>
                <a:spcPts val="4900"/>
              </a:lnSpc>
              <a:defRPr/>
            </a:pPr>
            <a:r>
              <a:rPr lang="en-GB" sz="2000" b="1" spc="-200" dirty="0">
                <a:solidFill>
                  <a:srgbClr val="FF0000"/>
                </a:solidFill>
              </a:rPr>
              <a:t>   +80.36  -227.21</a:t>
            </a:r>
          </a:p>
          <a:p>
            <a:pPr algn="l">
              <a:lnSpc>
                <a:spcPts val="4900"/>
              </a:lnSpc>
              <a:defRPr/>
            </a:pPr>
            <a:r>
              <a:rPr lang="en-GB" sz="2000" b="1" spc="-200" dirty="0">
                <a:solidFill>
                  <a:srgbClr val="FF0000"/>
                </a:solidFill>
              </a:rPr>
              <a:t>   -83.84   -182.06</a:t>
            </a:r>
          </a:p>
          <a:p>
            <a:pPr algn="l">
              <a:lnSpc>
                <a:spcPts val="4900"/>
              </a:lnSpc>
              <a:defRPr/>
            </a:pPr>
            <a:r>
              <a:rPr lang="en-GB" sz="2000" b="1" spc="-200" dirty="0">
                <a:solidFill>
                  <a:srgbClr val="FF0000"/>
                </a:solidFill>
              </a:rPr>
              <a:t>  -210.32  +96.31</a:t>
            </a:r>
          </a:p>
        </p:txBody>
      </p:sp>
      <p:sp>
        <p:nvSpPr>
          <p:cNvPr id="60" name="矩形 59"/>
          <p:cNvSpPr/>
          <p:nvPr/>
        </p:nvSpPr>
        <p:spPr>
          <a:xfrm>
            <a:off x="4284663" y="5148263"/>
            <a:ext cx="1658937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800" b="1" i="1" spc="-200" dirty="0" err="1">
                <a:solidFill>
                  <a:srgbClr val="05626F"/>
                </a:solidFill>
              </a:rPr>
              <a:t>f</a:t>
            </a:r>
            <a:r>
              <a:rPr lang="en-GB" sz="1800" b="1" i="1" spc="-200" baseline="-25000" dirty="0" err="1">
                <a:solidFill>
                  <a:srgbClr val="05626F"/>
                </a:solidFill>
              </a:rPr>
              <a:t>x</a:t>
            </a:r>
            <a:r>
              <a:rPr lang="en-GB" sz="1800" b="1" spc="-200" dirty="0">
                <a:solidFill>
                  <a:srgbClr val="05626F"/>
                </a:solidFill>
              </a:rPr>
              <a:t>= + 0.25 ,   </a:t>
            </a:r>
            <a:r>
              <a:rPr lang="en-GB" sz="1800" b="1" i="1" spc="-200" dirty="0" err="1">
                <a:solidFill>
                  <a:srgbClr val="05626F"/>
                </a:solidFill>
              </a:rPr>
              <a:t>f</a:t>
            </a:r>
            <a:r>
              <a:rPr lang="en-GB" sz="1800" b="1" i="1" spc="-200" baseline="-25000" dirty="0" err="1">
                <a:solidFill>
                  <a:srgbClr val="05626F"/>
                </a:solidFill>
              </a:rPr>
              <a:t>y</a:t>
            </a:r>
            <a:r>
              <a:rPr lang="en-GB" sz="1800" b="1" spc="-200" dirty="0">
                <a:solidFill>
                  <a:srgbClr val="05626F"/>
                </a:solidFill>
              </a:rPr>
              <a:t>= - 0.22</a:t>
            </a:r>
            <a:endParaRPr lang="en-GB" sz="1800" dirty="0">
              <a:solidFill>
                <a:srgbClr val="05626F"/>
              </a:solidFill>
            </a:endParaRPr>
          </a:p>
        </p:txBody>
      </p:sp>
      <p:graphicFrame>
        <p:nvGraphicFramePr>
          <p:cNvPr id="61" name="对象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0434397"/>
              </p:ext>
            </p:extLst>
          </p:nvPr>
        </p:nvGraphicFramePr>
        <p:xfrm>
          <a:off x="4397375" y="6180138"/>
          <a:ext cx="1447800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2" name="公式" r:id="rId11" imgW="1206360" imgH="482400" progId="Equation.3">
                  <p:embed/>
                </p:oleObj>
              </mc:Choice>
              <mc:Fallback>
                <p:oleObj name="公式" r:id="rId11" imgW="120636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7375" y="6180138"/>
                        <a:ext cx="1447800" cy="550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2" name="组合 61"/>
          <p:cNvGrpSpPr>
            <a:grpSpLocks/>
          </p:cNvGrpSpPr>
          <p:nvPr/>
        </p:nvGrpSpPr>
        <p:grpSpPr bwMode="auto">
          <a:xfrm>
            <a:off x="4356100" y="5516563"/>
            <a:ext cx="1519238" cy="720725"/>
            <a:chOff x="4355976" y="5517232"/>
            <a:chExt cx="1519237" cy="720080"/>
          </a:xfrm>
        </p:grpSpPr>
        <p:graphicFrame>
          <p:nvGraphicFramePr>
            <p:cNvPr id="63" name="对象 16"/>
            <p:cNvGraphicFramePr>
              <a:graphicFrameLocks noChangeAspect="1"/>
            </p:cNvGraphicFramePr>
            <p:nvPr/>
          </p:nvGraphicFramePr>
          <p:xfrm>
            <a:off x="4355976" y="5517232"/>
            <a:ext cx="1519237" cy="4587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3" name="公式" r:id="rId13" imgW="1218960" imgH="304560" progId="Equation.3">
                    <p:embed/>
                  </p:oleObj>
                </mc:Choice>
                <mc:Fallback>
                  <p:oleObj name="公式" r:id="rId13" imgW="1218960" imgH="3045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55976" y="5517232"/>
                          <a:ext cx="1519237" cy="4587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4" name="矩形 63"/>
            <p:cNvSpPr/>
            <p:nvPr/>
          </p:nvSpPr>
          <p:spPr>
            <a:xfrm>
              <a:off x="4600451" y="5867755"/>
              <a:ext cx="863599" cy="36955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1800" b="1" spc="-200" dirty="0">
                  <a:solidFill>
                    <a:srgbClr val="05626F"/>
                  </a:solidFill>
                </a:rPr>
                <a:t>= </a:t>
              </a:r>
              <a:r>
                <a:rPr lang="en-US" altLang="zh-CN" sz="1800" b="1" spc="-200" dirty="0">
                  <a:solidFill>
                    <a:srgbClr val="05626F"/>
                  </a:solidFill>
                </a:rPr>
                <a:t>±</a:t>
              </a:r>
              <a:r>
                <a:rPr lang="en-GB" sz="1800" b="1" spc="-200" dirty="0">
                  <a:solidFill>
                    <a:srgbClr val="05626F"/>
                  </a:solidFill>
                </a:rPr>
                <a:t> 0.33</a:t>
              </a:r>
              <a:endParaRPr lang="en-GB" sz="1800" dirty="0">
                <a:solidFill>
                  <a:srgbClr val="05626F"/>
                </a:solidFill>
              </a:endParaRPr>
            </a:p>
          </p:txBody>
        </p:sp>
      </p:grpSp>
      <p:sp>
        <p:nvSpPr>
          <p:cNvPr id="65" name="矩形 64"/>
          <p:cNvSpPr/>
          <p:nvPr/>
        </p:nvSpPr>
        <p:spPr>
          <a:xfrm>
            <a:off x="6111875" y="5300663"/>
            <a:ext cx="1196975" cy="831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b="1" i="1" dirty="0">
                <a:solidFill>
                  <a:srgbClr val="05626F"/>
                </a:solidFill>
                <a:latin typeface="+mn-lt"/>
              </a:rPr>
              <a:t>∑△</a:t>
            </a:r>
            <a:r>
              <a:rPr lang="en-US" altLang="zh-CN" b="1" i="1" dirty="0">
                <a:solidFill>
                  <a:srgbClr val="05626F"/>
                </a:solidFill>
                <a:latin typeface="+mn-lt"/>
              </a:rPr>
              <a:t>x=0</a:t>
            </a:r>
          </a:p>
          <a:p>
            <a:pPr>
              <a:defRPr/>
            </a:pPr>
            <a:r>
              <a:rPr lang="zh-CN" altLang="en-US" b="1" i="1" dirty="0">
                <a:solidFill>
                  <a:srgbClr val="05626F"/>
                </a:solidFill>
              </a:rPr>
              <a:t>∑△</a:t>
            </a:r>
            <a:r>
              <a:rPr lang="en-US" altLang="zh-CN" b="1" i="1" dirty="0">
                <a:solidFill>
                  <a:srgbClr val="05626F"/>
                </a:solidFill>
              </a:rPr>
              <a:t>y=0</a:t>
            </a:r>
            <a:endParaRPr lang="en-GB" dirty="0">
              <a:solidFill>
                <a:srgbClr val="05626F"/>
              </a:solidFill>
              <a:latin typeface="+mn-lt"/>
            </a:endParaRPr>
          </a:p>
        </p:txBody>
      </p:sp>
      <p:sp>
        <p:nvSpPr>
          <p:cNvPr id="66" name="TextBox 65"/>
          <p:cNvSpPr txBox="1">
            <a:spLocks noChangeArrowheads="1"/>
          </p:cNvSpPr>
          <p:nvPr/>
        </p:nvSpPr>
        <p:spPr bwMode="auto">
          <a:xfrm>
            <a:off x="139525" y="4685784"/>
            <a:ext cx="1889940" cy="369332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en-US" b="1" i="1" dirty="0">
                <a:solidFill>
                  <a:srgbClr val="FFFF00"/>
                </a:solidFill>
              </a:rPr>
              <a:t>V</a:t>
            </a:r>
            <a:r>
              <a:rPr lang="en-US" altLang="zh-CN" b="1" i="1" baseline="-25000" dirty="0">
                <a:solidFill>
                  <a:srgbClr val="FFFF00"/>
                </a:solidFill>
              </a:rPr>
              <a:t>β</a:t>
            </a:r>
            <a:r>
              <a:rPr lang="en-US" altLang="zh-CN" b="1" i="1" dirty="0">
                <a:solidFill>
                  <a:srgbClr val="FFFF00"/>
                </a:solidFill>
              </a:rPr>
              <a:t>=-60/5=-12″</a:t>
            </a:r>
            <a:endParaRPr lang="en-GB" altLang="en-US" b="1" i="1" dirty="0">
              <a:solidFill>
                <a:srgbClr val="FFFF00"/>
              </a:solidFill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2665413" y="1063625"/>
            <a:ext cx="787400" cy="6096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4800"/>
              </a:lnSpc>
              <a:defRPr/>
            </a:pPr>
            <a:r>
              <a:rPr lang="en-GB" sz="1800" b="1" spc="-200" dirty="0">
                <a:solidFill>
                  <a:srgbClr val="008000"/>
                </a:solidFill>
              </a:rPr>
              <a:t>96 51 36</a:t>
            </a:r>
          </a:p>
        </p:txBody>
      </p:sp>
      <p:sp>
        <p:nvSpPr>
          <p:cNvPr id="68" name="矩形 67"/>
          <p:cNvSpPr/>
          <p:nvPr/>
        </p:nvSpPr>
        <p:spPr>
          <a:xfrm>
            <a:off x="7524750" y="836613"/>
            <a:ext cx="1517650" cy="623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ts val="4900"/>
              </a:lnSpc>
              <a:defRPr/>
            </a:pPr>
            <a:r>
              <a:rPr lang="en-GB" sz="2000" b="1" spc="-200" dirty="0">
                <a:solidFill>
                  <a:srgbClr val="008000"/>
                </a:solidFill>
              </a:rPr>
              <a:t>100.00      100.00</a:t>
            </a:r>
          </a:p>
        </p:txBody>
      </p:sp>
      <p:sp>
        <p:nvSpPr>
          <p:cNvPr id="69" name="TextBox 68"/>
          <p:cNvSpPr txBox="1">
            <a:spLocks noChangeArrowheads="1"/>
          </p:cNvSpPr>
          <p:nvPr/>
        </p:nvSpPr>
        <p:spPr bwMode="auto">
          <a:xfrm>
            <a:off x="2146307" y="4749769"/>
            <a:ext cx="2579552" cy="46166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b="1" i="1" dirty="0" err="1">
                <a:solidFill>
                  <a:srgbClr val="FFFF00"/>
                </a:solidFill>
              </a:rPr>
              <a:t>a</a:t>
            </a:r>
            <a:r>
              <a:rPr lang="en-US" altLang="zh-CN" b="1" i="1" baseline="-25000" dirty="0" err="1">
                <a:solidFill>
                  <a:srgbClr val="FFFF00"/>
                </a:solidFill>
              </a:rPr>
              <a:t>BC</a:t>
            </a:r>
            <a:r>
              <a:rPr lang="en-US" altLang="zh-CN" b="1" i="1" dirty="0">
                <a:solidFill>
                  <a:srgbClr val="FFFF00"/>
                </a:solidFill>
              </a:rPr>
              <a:t>=</a:t>
            </a:r>
            <a:r>
              <a:rPr lang="en-US" altLang="zh-CN" b="1" i="1" dirty="0" err="1">
                <a:solidFill>
                  <a:srgbClr val="FFFF00"/>
                </a:solidFill>
              </a:rPr>
              <a:t>a</a:t>
            </a:r>
            <a:r>
              <a:rPr lang="en-US" altLang="zh-CN" b="1" i="1" baseline="-25000" dirty="0" err="1">
                <a:solidFill>
                  <a:srgbClr val="FFFF00"/>
                </a:solidFill>
              </a:rPr>
              <a:t>AB</a:t>
            </a:r>
            <a:r>
              <a:rPr lang="en-US" altLang="zh-CN" b="1" i="1" dirty="0">
                <a:solidFill>
                  <a:srgbClr val="FFFF00"/>
                </a:solidFill>
              </a:rPr>
              <a:t> +β</a:t>
            </a:r>
            <a:r>
              <a:rPr lang="en-US" altLang="zh-CN" b="1" i="1" baseline="-25000" dirty="0">
                <a:solidFill>
                  <a:srgbClr val="FFFF00"/>
                </a:solidFill>
              </a:rPr>
              <a:t>B</a:t>
            </a:r>
            <a:r>
              <a:rPr lang="zh-CN" altLang="en-US" b="1" i="1" baseline="-25000" dirty="0">
                <a:solidFill>
                  <a:srgbClr val="FFFF00"/>
                </a:solidFill>
              </a:rPr>
              <a:t>左 </a:t>
            </a:r>
            <a:r>
              <a:rPr lang="en-US" altLang="zh-CN" b="1" i="1" dirty="0">
                <a:solidFill>
                  <a:srgbClr val="FFFF00"/>
                </a:solidFill>
              </a:rPr>
              <a:t>-180</a:t>
            </a:r>
            <a:endParaRPr lang="en-GB" altLang="en-US" b="1" i="1" dirty="0">
              <a:solidFill>
                <a:srgbClr val="FFFF00"/>
              </a:solidFill>
            </a:endParaRPr>
          </a:p>
        </p:txBody>
      </p:sp>
      <p:sp>
        <p:nvSpPr>
          <p:cNvPr id="70" name="TextBox 69"/>
          <p:cNvSpPr txBox="1">
            <a:spLocks noChangeArrowheads="1"/>
          </p:cNvSpPr>
          <p:nvPr/>
        </p:nvSpPr>
        <p:spPr bwMode="auto">
          <a:xfrm>
            <a:off x="3995936" y="4318000"/>
            <a:ext cx="2319545" cy="820738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b="1" i="1" dirty="0">
                <a:solidFill>
                  <a:srgbClr val="FFFF00"/>
                </a:solidFill>
              </a:rPr>
              <a:t>△</a:t>
            </a:r>
            <a:r>
              <a:rPr lang="en-US" altLang="zh-CN" b="1" i="1" dirty="0">
                <a:solidFill>
                  <a:srgbClr val="FFFF00"/>
                </a:solidFill>
              </a:rPr>
              <a:t>X</a:t>
            </a:r>
            <a:r>
              <a:rPr lang="en-US" altLang="zh-CN" b="1" i="1" baseline="-25000" dirty="0">
                <a:solidFill>
                  <a:srgbClr val="FFFF00"/>
                </a:solidFill>
              </a:rPr>
              <a:t>AB</a:t>
            </a:r>
            <a:r>
              <a:rPr lang="en-US" altLang="zh-CN" b="1" i="1" dirty="0">
                <a:solidFill>
                  <a:srgbClr val="FFFF00"/>
                </a:solidFill>
              </a:rPr>
              <a:t>=S</a:t>
            </a:r>
            <a:r>
              <a:rPr lang="en-US" altLang="zh-CN" b="1" i="1" baseline="-25000" dirty="0">
                <a:solidFill>
                  <a:srgbClr val="FFFF00"/>
                </a:solidFill>
              </a:rPr>
              <a:t>AB</a:t>
            </a:r>
            <a:r>
              <a:rPr lang="en-US" altLang="zh-CN" b="1" i="1" dirty="0">
                <a:solidFill>
                  <a:srgbClr val="FFFF00"/>
                </a:solidFill>
              </a:rPr>
              <a:t> </a:t>
            </a:r>
            <a:r>
              <a:rPr lang="en-US" altLang="zh-CN" b="1" i="1" dirty="0" err="1">
                <a:solidFill>
                  <a:srgbClr val="FFFF00"/>
                </a:solidFill>
              </a:rPr>
              <a:t>cosa</a:t>
            </a:r>
            <a:r>
              <a:rPr lang="en-US" altLang="zh-CN" b="1" i="1" baseline="-25000" dirty="0" err="1">
                <a:solidFill>
                  <a:srgbClr val="FFFF00"/>
                </a:solidFill>
              </a:rPr>
              <a:t>AB</a:t>
            </a:r>
            <a:endParaRPr lang="en-US" altLang="zh-CN" b="1" i="1" baseline="-25000" dirty="0">
              <a:solidFill>
                <a:srgbClr val="FFFF00"/>
              </a:solidFill>
            </a:endParaRPr>
          </a:p>
          <a:p>
            <a:pPr eaLnBrk="1" hangingPunct="1"/>
            <a:r>
              <a:rPr lang="zh-CN" altLang="en-US" b="1" i="1" dirty="0">
                <a:solidFill>
                  <a:srgbClr val="FFFF00"/>
                </a:solidFill>
              </a:rPr>
              <a:t>△</a:t>
            </a:r>
            <a:r>
              <a:rPr lang="en-US" altLang="zh-CN" b="1" i="1" dirty="0">
                <a:solidFill>
                  <a:srgbClr val="FFFF00"/>
                </a:solidFill>
              </a:rPr>
              <a:t>Y</a:t>
            </a:r>
            <a:r>
              <a:rPr lang="en-US" altLang="zh-CN" b="1" i="1" baseline="-25000" dirty="0">
                <a:solidFill>
                  <a:srgbClr val="FFFF00"/>
                </a:solidFill>
              </a:rPr>
              <a:t>AB</a:t>
            </a:r>
            <a:r>
              <a:rPr lang="en-US" altLang="zh-CN" b="1" i="1" dirty="0">
                <a:solidFill>
                  <a:srgbClr val="FFFF00"/>
                </a:solidFill>
              </a:rPr>
              <a:t>=S</a:t>
            </a:r>
            <a:r>
              <a:rPr lang="en-US" altLang="zh-CN" b="1" i="1" baseline="-25000" dirty="0">
                <a:solidFill>
                  <a:srgbClr val="FFFF00"/>
                </a:solidFill>
              </a:rPr>
              <a:t>AB</a:t>
            </a:r>
            <a:r>
              <a:rPr lang="en-US" altLang="zh-CN" b="1" i="1" dirty="0">
                <a:solidFill>
                  <a:srgbClr val="FFFF00"/>
                </a:solidFill>
              </a:rPr>
              <a:t> </a:t>
            </a:r>
            <a:r>
              <a:rPr lang="en-US" altLang="zh-CN" b="1" i="1" dirty="0" err="1">
                <a:solidFill>
                  <a:srgbClr val="FFFF00"/>
                </a:solidFill>
              </a:rPr>
              <a:t>sina</a:t>
            </a:r>
            <a:r>
              <a:rPr lang="en-US" altLang="zh-CN" b="1" i="1" baseline="-25000" dirty="0" err="1">
                <a:solidFill>
                  <a:srgbClr val="FFFF00"/>
                </a:solidFill>
              </a:rPr>
              <a:t>AB</a:t>
            </a:r>
            <a:endParaRPr lang="en-US" altLang="zh-CN" b="1" i="1" baseline="-25000" dirty="0">
              <a:solidFill>
                <a:srgbClr val="FFFF00"/>
              </a:solidFill>
            </a:endParaRPr>
          </a:p>
          <a:p>
            <a:pPr eaLnBrk="1" hangingPunct="1"/>
            <a:r>
              <a:rPr lang="en-US" altLang="en-US" sz="800" b="1" i="1" baseline="-25000" dirty="0">
                <a:solidFill>
                  <a:srgbClr val="FFFF00"/>
                </a:solidFill>
              </a:rPr>
              <a:t> </a:t>
            </a:r>
            <a:endParaRPr lang="en-GB" altLang="en-US" sz="800" b="1" i="1" baseline="-25000" dirty="0">
              <a:solidFill>
                <a:srgbClr val="FFFF00"/>
              </a:solidFill>
            </a:endParaRPr>
          </a:p>
        </p:txBody>
      </p:sp>
      <p:sp>
        <p:nvSpPr>
          <p:cNvPr id="71" name="TextBox 70"/>
          <p:cNvSpPr txBox="1">
            <a:spLocks noChangeArrowheads="1"/>
          </p:cNvSpPr>
          <p:nvPr/>
        </p:nvSpPr>
        <p:spPr bwMode="auto">
          <a:xfrm>
            <a:off x="3923928" y="4318000"/>
            <a:ext cx="2500941" cy="861774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b="1" i="1" dirty="0">
                <a:solidFill>
                  <a:srgbClr val="FFFF00"/>
                </a:solidFill>
              </a:rPr>
              <a:t>V</a:t>
            </a:r>
            <a:r>
              <a:rPr lang="zh-CN" altLang="en-US" b="1" i="1" baseline="-25000" dirty="0">
                <a:solidFill>
                  <a:srgbClr val="FFFF00"/>
                </a:solidFill>
              </a:rPr>
              <a:t>△</a:t>
            </a:r>
            <a:r>
              <a:rPr lang="en-US" altLang="zh-CN" b="1" i="1" baseline="-25000" dirty="0">
                <a:solidFill>
                  <a:srgbClr val="FFFF00"/>
                </a:solidFill>
              </a:rPr>
              <a:t>X</a:t>
            </a:r>
            <a:r>
              <a:rPr lang="en-US" altLang="zh-CN" b="1" i="1" baseline="-50000" dirty="0">
                <a:solidFill>
                  <a:srgbClr val="FFFF00"/>
                </a:solidFill>
              </a:rPr>
              <a:t>AB</a:t>
            </a:r>
            <a:r>
              <a:rPr lang="en-US" altLang="zh-CN" b="1" i="1" dirty="0">
                <a:solidFill>
                  <a:srgbClr val="FFFF00"/>
                </a:solidFill>
              </a:rPr>
              <a:t>= - </a:t>
            </a:r>
            <a:r>
              <a:rPr lang="en-US" altLang="zh-CN" b="1" i="1" dirty="0" err="1">
                <a:solidFill>
                  <a:srgbClr val="FFFF00"/>
                </a:solidFill>
              </a:rPr>
              <a:t>f</a:t>
            </a:r>
            <a:r>
              <a:rPr lang="en-US" altLang="zh-CN" b="1" i="1" baseline="-25000" dirty="0" err="1">
                <a:solidFill>
                  <a:srgbClr val="FFFF00"/>
                </a:solidFill>
              </a:rPr>
              <a:t>x</a:t>
            </a:r>
            <a:r>
              <a:rPr lang="en-US" altLang="zh-CN" b="1" i="1" dirty="0" err="1">
                <a:solidFill>
                  <a:srgbClr val="FFFF00"/>
                </a:solidFill>
              </a:rPr>
              <a:t>·S</a:t>
            </a:r>
            <a:r>
              <a:rPr lang="en-US" altLang="zh-CN" b="1" i="1" baseline="-25000" dirty="0" err="1">
                <a:solidFill>
                  <a:srgbClr val="FFFF00"/>
                </a:solidFill>
              </a:rPr>
              <a:t>AB</a:t>
            </a:r>
            <a:r>
              <a:rPr lang="en-US" altLang="zh-CN" b="1" dirty="0">
                <a:solidFill>
                  <a:srgbClr val="FFFF00"/>
                </a:solidFill>
              </a:rPr>
              <a:t>/[S]</a:t>
            </a:r>
          </a:p>
          <a:p>
            <a:pPr eaLnBrk="1" hangingPunct="1"/>
            <a:r>
              <a:rPr lang="en-US" altLang="zh-CN" b="1" i="1" dirty="0">
                <a:solidFill>
                  <a:srgbClr val="FFFF00"/>
                </a:solidFill>
              </a:rPr>
              <a:t>V</a:t>
            </a:r>
            <a:r>
              <a:rPr lang="zh-CN" altLang="en-US" b="1" i="1" baseline="-25000" dirty="0">
                <a:solidFill>
                  <a:srgbClr val="FFFF00"/>
                </a:solidFill>
              </a:rPr>
              <a:t>△ </a:t>
            </a:r>
            <a:r>
              <a:rPr lang="en-US" altLang="zh-CN" b="1" i="1" baseline="-25000" dirty="0">
                <a:solidFill>
                  <a:srgbClr val="FFFF00"/>
                </a:solidFill>
              </a:rPr>
              <a:t>Y</a:t>
            </a:r>
            <a:r>
              <a:rPr lang="en-US" altLang="zh-CN" b="1" i="1" baseline="-50000" dirty="0">
                <a:solidFill>
                  <a:srgbClr val="FFFF00"/>
                </a:solidFill>
              </a:rPr>
              <a:t>AB </a:t>
            </a:r>
            <a:r>
              <a:rPr lang="en-US" altLang="zh-CN" b="1" i="1" dirty="0">
                <a:solidFill>
                  <a:srgbClr val="FFFF00"/>
                </a:solidFill>
              </a:rPr>
              <a:t>= - </a:t>
            </a:r>
            <a:r>
              <a:rPr lang="en-US" altLang="zh-CN" b="1" i="1" dirty="0" err="1">
                <a:solidFill>
                  <a:srgbClr val="FFFF00"/>
                </a:solidFill>
              </a:rPr>
              <a:t>f</a:t>
            </a:r>
            <a:r>
              <a:rPr lang="en-US" altLang="zh-CN" b="1" i="1" baseline="-25000" dirty="0" err="1">
                <a:solidFill>
                  <a:srgbClr val="FFFF00"/>
                </a:solidFill>
              </a:rPr>
              <a:t>y</a:t>
            </a:r>
            <a:r>
              <a:rPr lang="en-US" altLang="zh-CN" b="1" i="1" dirty="0" err="1">
                <a:solidFill>
                  <a:srgbClr val="FFFF00"/>
                </a:solidFill>
              </a:rPr>
              <a:t>·S</a:t>
            </a:r>
            <a:r>
              <a:rPr lang="en-US" altLang="zh-CN" b="1" i="1" baseline="-25000" dirty="0" err="1">
                <a:solidFill>
                  <a:srgbClr val="FFFF00"/>
                </a:solidFill>
              </a:rPr>
              <a:t>AB</a:t>
            </a:r>
            <a:r>
              <a:rPr lang="en-US" altLang="zh-CN" b="1" dirty="0">
                <a:solidFill>
                  <a:srgbClr val="FFFF00"/>
                </a:solidFill>
              </a:rPr>
              <a:t>/[S]</a:t>
            </a:r>
          </a:p>
          <a:p>
            <a:pPr eaLnBrk="1" hangingPunct="1"/>
            <a:r>
              <a:rPr lang="en-US" altLang="zh-CN" sz="600" b="1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72" name="矩形 71"/>
          <p:cNvSpPr/>
          <p:nvPr/>
        </p:nvSpPr>
        <p:spPr>
          <a:xfrm>
            <a:off x="6124575" y="6372225"/>
            <a:ext cx="1106488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1800" b="1" i="1" spc="-200" dirty="0"/>
              <a:t>K</a:t>
            </a:r>
            <a:r>
              <a:rPr lang="zh-CN" altLang="en-US" sz="1800" b="1" i="1" spc="-200" baseline="-25000" dirty="0"/>
              <a:t>允</a:t>
            </a:r>
            <a:r>
              <a:rPr lang="zh-CN" altLang="en-US" sz="1800" b="1" i="1" spc="-200" dirty="0"/>
              <a:t> </a:t>
            </a:r>
            <a:r>
              <a:rPr lang="en-US" altLang="zh-CN" sz="1800" b="1" i="1" spc="-200" dirty="0"/>
              <a:t>= 1/2000</a:t>
            </a:r>
            <a:endParaRPr lang="en-GB" sz="1800" b="1" i="1" spc="-200" dirty="0"/>
          </a:p>
        </p:txBody>
      </p:sp>
      <p:sp>
        <p:nvSpPr>
          <p:cNvPr id="73" name="TextBox 72"/>
          <p:cNvSpPr txBox="1">
            <a:spLocks noChangeArrowheads="1"/>
          </p:cNvSpPr>
          <p:nvPr/>
        </p:nvSpPr>
        <p:spPr bwMode="auto">
          <a:xfrm>
            <a:off x="7135010" y="4628854"/>
            <a:ext cx="1947648" cy="820738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b="1" i="1" dirty="0">
                <a:solidFill>
                  <a:srgbClr val="FFFF00"/>
                </a:solidFill>
              </a:rPr>
              <a:t>X</a:t>
            </a:r>
            <a:r>
              <a:rPr lang="en-US" altLang="zh-CN" b="1" i="1" baseline="-25000" dirty="0">
                <a:solidFill>
                  <a:srgbClr val="FFFF00"/>
                </a:solidFill>
              </a:rPr>
              <a:t>B</a:t>
            </a:r>
            <a:r>
              <a:rPr lang="en-US" altLang="zh-CN" b="1" i="1" dirty="0">
                <a:solidFill>
                  <a:srgbClr val="FFFF00"/>
                </a:solidFill>
              </a:rPr>
              <a:t>= X</a:t>
            </a:r>
            <a:r>
              <a:rPr lang="en-US" altLang="zh-CN" b="1" i="1" baseline="-25000" dirty="0">
                <a:solidFill>
                  <a:srgbClr val="FFFF00"/>
                </a:solidFill>
              </a:rPr>
              <a:t>A</a:t>
            </a:r>
            <a:r>
              <a:rPr lang="en-US" altLang="zh-CN" b="1" i="1" dirty="0">
                <a:solidFill>
                  <a:srgbClr val="FFFF00"/>
                </a:solidFill>
              </a:rPr>
              <a:t>+</a:t>
            </a:r>
            <a:r>
              <a:rPr lang="zh-CN" altLang="en-US" b="1" i="1" dirty="0">
                <a:solidFill>
                  <a:srgbClr val="FFFF00"/>
                </a:solidFill>
              </a:rPr>
              <a:t>△</a:t>
            </a:r>
            <a:r>
              <a:rPr lang="en-US" altLang="zh-CN" b="1" i="1" dirty="0">
                <a:solidFill>
                  <a:srgbClr val="FFFF00"/>
                </a:solidFill>
              </a:rPr>
              <a:t>X</a:t>
            </a:r>
            <a:r>
              <a:rPr lang="en-US" altLang="zh-CN" b="1" i="1" baseline="-25000" dirty="0">
                <a:solidFill>
                  <a:srgbClr val="FFFF00"/>
                </a:solidFill>
              </a:rPr>
              <a:t>AB </a:t>
            </a:r>
          </a:p>
          <a:p>
            <a:pPr eaLnBrk="1" hangingPunct="1"/>
            <a:r>
              <a:rPr lang="en-US" altLang="zh-CN" b="1" i="1" dirty="0">
                <a:solidFill>
                  <a:srgbClr val="FFFF00"/>
                </a:solidFill>
              </a:rPr>
              <a:t>Y</a:t>
            </a:r>
            <a:r>
              <a:rPr lang="en-US" altLang="zh-CN" b="1" i="1" baseline="-25000" dirty="0">
                <a:solidFill>
                  <a:srgbClr val="FFFF00"/>
                </a:solidFill>
              </a:rPr>
              <a:t>B</a:t>
            </a:r>
            <a:r>
              <a:rPr lang="en-US" altLang="zh-CN" b="1" i="1" dirty="0">
                <a:solidFill>
                  <a:srgbClr val="FFFF00"/>
                </a:solidFill>
              </a:rPr>
              <a:t>= Y</a:t>
            </a:r>
            <a:r>
              <a:rPr lang="en-US" altLang="zh-CN" b="1" i="1" baseline="-25000" dirty="0">
                <a:solidFill>
                  <a:srgbClr val="FFFF00"/>
                </a:solidFill>
              </a:rPr>
              <a:t>A</a:t>
            </a:r>
            <a:r>
              <a:rPr lang="en-US" altLang="zh-CN" b="1" i="1" dirty="0">
                <a:solidFill>
                  <a:srgbClr val="FFFF00"/>
                </a:solidFill>
              </a:rPr>
              <a:t>+</a:t>
            </a:r>
            <a:r>
              <a:rPr lang="zh-CN" altLang="en-US" b="1" i="1" dirty="0">
                <a:solidFill>
                  <a:srgbClr val="FFFF00"/>
                </a:solidFill>
              </a:rPr>
              <a:t>△</a:t>
            </a:r>
            <a:r>
              <a:rPr lang="en-US" altLang="zh-CN" b="1" i="1" dirty="0">
                <a:solidFill>
                  <a:srgbClr val="FFFF00"/>
                </a:solidFill>
              </a:rPr>
              <a:t>Y</a:t>
            </a:r>
            <a:r>
              <a:rPr lang="en-US" altLang="zh-CN" b="1" i="1" baseline="-25000" dirty="0">
                <a:solidFill>
                  <a:srgbClr val="FFFF00"/>
                </a:solidFill>
              </a:rPr>
              <a:t>AB</a:t>
            </a:r>
          </a:p>
          <a:p>
            <a:pPr eaLnBrk="1" hangingPunct="1"/>
            <a:r>
              <a:rPr lang="en-US" altLang="zh-CN" sz="800" b="1" i="1" baseline="-25000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74" name="矩形 73"/>
          <p:cNvSpPr/>
          <p:nvPr/>
        </p:nvSpPr>
        <p:spPr>
          <a:xfrm>
            <a:off x="4392613" y="938213"/>
            <a:ext cx="1464110" cy="3234219"/>
          </a:xfrm>
          <a:prstGeom prst="rect">
            <a:avLst/>
          </a:prstGeom>
        </p:spPr>
        <p:txBody>
          <a:bodyPr wrap="none" lIns="36000" rIns="36000">
            <a:spAutoFit/>
          </a:bodyPr>
          <a:lstStyle/>
          <a:p>
            <a:pPr algn="l">
              <a:lnSpc>
                <a:spcPts val="4900"/>
              </a:lnSpc>
              <a:defRPr/>
            </a:pPr>
            <a:r>
              <a:rPr lang="en-GB" sz="2000" b="1" spc="-200" dirty="0">
                <a:solidFill>
                  <a:srgbClr val="05626F"/>
                </a:solidFill>
              </a:rPr>
              <a:t>(-0.04)    (+0.04)</a:t>
            </a:r>
          </a:p>
          <a:p>
            <a:pPr algn="l">
              <a:lnSpc>
                <a:spcPts val="4900"/>
              </a:lnSpc>
              <a:defRPr/>
            </a:pPr>
            <a:r>
              <a:rPr lang="en-GB" sz="2000" b="1" spc="-200" dirty="0">
                <a:solidFill>
                  <a:srgbClr val="05626F"/>
                </a:solidFill>
              </a:rPr>
              <a:t>(-0.06)    (+0.05)</a:t>
            </a:r>
          </a:p>
          <a:p>
            <a:pPr algn="l">
              <a:lnSpc>
                <a:spcPts val="4900"/>
              </a:lnSpc>
              <a:defRPr/>
            </a:pPr>
            <a:r>
              <a:rPr lang="en-GB" sz="2000" b="1" spc="-200" dirty="0">
                <a:solidFill>
                  <a:srgbClr val="05626F"/>
                </a:solidFill>
              </a:rPr>
              <a:t>(-0.06)    (+0.05)</a:t>
            </a:r>
          </a:p>
          <a:p>
            <a:pPr algn="l">
              <a:lnSpc>
                <a:spcPts val="4900"/>
              </a:lnSpc>
              <a:defRPr/>
            </a:pPr>
            <a:r>
              <a:rPr lang="en-GB" sz="2000" b="1" spc="-200" dirty="0">
                <a:solidFill>
                  <a:srgbClr val="05626F"/>
                </a:solidFill>
              </a:rPr>
              <a:t>(-0.04)    (+0.04)</a:t>
            </a:r>
          </a:p>
          <a:p>
            <a:pPr algn="l">
              <a:lnSpc>
                <a:spcPts val="4900"/>
              </a:lnSpc>
              <a:defRPr/>
            </a:pPr>
            <a:r>
              <a:rPr lang="en-GB" sz="2000" b="1" spc="-200" dirty="0">
                <a:solidFill>
                  <a:srgbClr val="05626F"/>
                </a:solidFill>
              </a:rPr>
              <a:t>(-0.05)    (+0.04)</a:t>
            </a:r>
          </a:p>
        </p:txBody>
      </p:sp>
      <p:sp>
        <p:nvSpPr>
          <p:cNvPr id="75" name="矩形 74"/>
          <p:cNvSpPr/>
          <p:nvPr/>
        </p:nvSpPr>
        <p:spPr bwMode="auto">
          <a:xfrm>
            <a:off x="2665413" y="4350735"/>
            <a:ext cx="806449" cy="3240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76" name="矩形 75"/>
          <p:cNvSpPr/>
          <p:nvPr/>
        </p:nvSpPr>
        <p:spPr bwMode="auto">
          <a:xfrm>
            <a:off x="7613017" y="4157663"/>
            <a:ext cx="1404000" cy="3240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1880631" y="401638"/>
            <a:ext cx="5254379" cy="6155531"/>
          </a:xfrm>
          <a:prstGeom prst="rect">
            <a:avLst/>
          </a:prstGeom>
          <a:solidFill>
            <a:srgbClr val="FFFF00">
              <a:alpha val="87000"/>
            </a:srgbClr>
          </a:solidFill>
          <a:ln w="38100">
            <a:solidFill>
              <a:srgbClr val="FF0000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8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6000" b="1" spc="-200" dirty="0">
                <a:solidFill>
                  <a:srgbClr val="FF0000"/>
                </a:solidFill>
                <a:latin typeface="+mn-ea"/>
                <a:ea typeface="+mn-ea"/>
              </a:rPr>
              <a:t>∑</a:t>
            </a:r>
            <a:r>
              <a:rPr lang="en-US" altLang="zh-CN" sz="6000" b="1" i="1" spc="-200" dirty="0">
                <a:solidFill>
                  <a:srgbClr val="FF0000"/>
                </a:solidFill>
                <a:latin typeface="+mn-lt"/>
                <a:ea typeface="华文中宋" panose="02010600040101010101" pitchFamily="2" charset="-122"/>
              </a:rPr>
              <a:t>V</a:t>
            </a:r>
            <a:r>
              <a:rPr lang="en-US" altLang="zh-CN" sz="6000" b="1" i="1" spc="-200" baseline="-25000" dirty="0">
                <a:solidFill>
                  <a:srgbClr val="FF0000"/>
                </a:solidFill>
                <a:latin typeface="+mn-lt"/>
                <a:ea typeface="华文中宋" panose="02010600040101010101" pitchFamily="2" charset="-122"/>
              </a:rPr>
              <a:t>β</a:t>
            </a:r>
            <a:r>
              <a:rPr lang="en-US" altLang="zh-CN" sz="6000" b="1" i="1" spc="-200" dirty="0">
                <a:solidFill>
                  <a:srgbClr val="FF0000"/>
                </a:solidFill>
                <a:latin typeface="+mn-lt"/>
                <a:ea typeface="华文中宋" panose="02010600040101010101" pitchFamily="2" charset="-122"/>
              </a:rPr>
              <a:t>  </a:t>
            </a:r>
            <a:r>
              <a:rPr lang="en-US" altLang="zh-CN" sz="6000" b="1" spc="-200" dirty="0">
                <a:solidFill>
                  <a:srgbClr val="FF0000"/>
                </a:solidFill>
                <a:latin typeface="+mn-lt"/>
                <a:ea typeface="华文中宋" panose="02010600040101010101" pitchFamily="2" charset="-122"/>
              </a:rPr>
              <a:t>=  </a:t>
            </a:r>
            <a:r>
              <a:rPr lang="en-US" altLang="zh-CN" sz="6000" b="1" spc="-2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 </a:t>
            </a:r>
            <a:r>
              <a:rPr lang="en-US" altLang="zh-CN" sz="6000" b="1" i="1" spc="-200" dirty="0">
                <a:solidFill>
                  <a:srgbClr val="FF0000"/>
                </a:solidFill>
                <a:latin typeface="+mn-lt"/>
                <a:ea typeface="华文中宋" panose="02010600040101010101" pitchFamily="2" charset="-122"/>
              </a:rPr>
              <a:t>f</a:t>
            </a:r>
            <a:r>
              <a:rPr lang="en-US" altLang="zh-CN" sz="6000" b="1" i="1" spc="-200" baseline="-25000" dirty="0">
                <a:solidFill>
                  <a:srgbClr val="FF0000"/>
                </a:solidFill>
                <a:ea typeface="华文中宋" panose="02010600040101010101" pitchFamily="2" charset="-122"/>
              </a:rPr>
              <a:t>β</a:t>
            </a:r>
            <a:r>
              <a:rPr lang="en-US" altLang="zh-CN" sz="6000" b="1" i="1" spc="-200" dirty="0">
                <a:solidFill>
                  <a:srgbClr val="FF0000"/>
                </a:solidFill>
                <a:ea typeface="华文中宋" panose="02010600040101010101" pitchFamily="2" charset="-122"/>
              </a:rPr>
              <a:t> </a:t>
            </a:r>
            <a:r>
              <a:rPr lang="en-US" altLang="zh-CN" sz="6000" b="1" i="1" spc="-200" dirty="0">
                <a:solidFill>
                  <a:srgbClr val="FF0000"/>
                </a:solidFill>
                <a:latin typeface="+mn-lt"/>
                <a:ea typeface="华文中宋" panose="02010600040101010101" pitchFamily="2" charset="-122"/>
              </a:rPr>
              <a:t> ;</a:t>
            </a:r>
          </a:p>
          <a:p>
            <a:pPr algn="ctr">
              <a:lnSpc>
                <a:spcPts val="8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6000" b="1" spc="-200" dirty="0">
                <a:solidFill>
                  <a:srgbClr val="FF0000"/>
                </a:solidFill>
                <a:latin typeface="+mn-ea"/>
              </a:rPr>
              <a:t>∑</a:t>
            </a:r>
            <a:r>
              <a:rPr lang="en-US" altLang="zh-CN" sz="6000" b="1" i="1" spc="-200" dirty="0">
                <a:solidFill>
                  <a:srgbClr val="FF0000"/>
                </a:solidFill>
                <a:ea typeface="华文中宋" panose="02010600040101010101" pitchFamily="2" charset="-122"/>
              </a:rPr>
              <a:t>V</a:t>
            </a:r>
            <a:r>
              <a:rPr lang="zh-CN" altLang="en-US" sz="6000" b="1" i="1" spc="-200" baseline="-12000" dirty="0">
                <a:solidFill>
                  <a:srgbClr val="FF0000"/>
                </a:solidFill>
                <a:latin typeface="+mn-lt"/>
                <a:ea typeface="华文中宋" panose="02010600040101010101" pitchFamily="2" charset="-122"/>
              </a:rPr>
              <a:t>△</a:t>
            </a:r>
            <a:r>
              <a:rPr lang="en-US" altLang="zh-CN" sz="6000" b="1" i="1" spc="-200" baseline="-12000" dirty="0">
                <a:solidFill>
                  <a:srgbClr val="FF0000"/>
                </a:solidFill>
                <a:latin typeface="+mn-lt"/>
                <a:ea typeface="华文中宋" panose="02010600040101010101" pitchFamily="2" charset="-122"/>
              </a:rPr>
              <a:t>X</a:t>
            </a:r>
            <a:r>
              <a:rPr lang="en-US" altLang="zh-CN" sz="6000" b="1" i="1" spc="-200" baseline="-12000" dirty="0">
                <a:solidFill>
                  <a:srgbClr val="FF0000"/>
                </a:solidFill>
                <a:ea typeface="华文中宋" panose="02010600040101010101" pitchFamily="2" charset="-122"/>
              </a:rPr>
              <a:t> </a:t>
            </a:r>
            <a:r>
              <a:rPr lang="en-US" altLang="zh-CN" sz="6000" b="1" spc="-200" dirty="0">
                <a:solidFill>
                  <a:srgbClr val="FF0000"/>
                </a:solidFill>
                <a:ea typeface="华文中宋" panose="02010600040101010101" pitchFamily="2" charset="-122"/>
              </a:rPr>
              <a:t>=  </a:t>
            </a:r>
            <a:r>
              <a:rPr lang="en-US" altLang="zh-CN" sz="6000" b="1" spc="-2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 </a:t>
            </a:r>
            <a:r>
              <a:rPr lang="en-US" altLang="zh-CN" sz="6000" b="1" i="1" spc="-200" dirty="0" err="1">
                <a:solidFill>
                  <a:srgbClr val="FF0000"/>
                </a:solidFill>
                <a:ea typeface="华文中宋" panose="02010600040101010101" pitchFamily="2" charset="-122"/>
              </a:rPr>
              <a:t>f</a:t>
            </a:r>
            <a:r>
              <a:rPr lang="en-US" altLang="zh-CN" sz="6000" b="1" i="1" spc="-200" baseline="-25000" dirty="0" err="1">
                <a:solidFill>
                  <a:srgbClr val="FF0000"/>
                </a:solidFill>
                <a:ea typeface="华文中宋" panose="02010600040101010101" pitchFamily="2" charset="-122"/>
              </a:rPr>
              <a:t>X</a:t>
            </a:r>
            <a:r>
              <a:rPr lang="en-US" altLang="zh-CN" sz="6000" b="1" i="1" spc="-200" dirty="0">
                <a:solidFill>
                  <a:srgbClr val="FF0000"/>
                </a:solidFill>
                <a:ea typeface="华文中宋" panose="02010600040101010101" pitchFamily="2" charset="-122"/>
              </a:rPr>
              <a:t>  ;</a:t>
            </a:r>
          </a:p>
          <a:p>
            <a:pPr algn="ctr">
              <a:lnSpc>
                <a:spcPts val="8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6000" b="1" spc="-200" dirty="0">
                <a:solidFill>
                  <a:srgbClr val="FF0000"/>
                </a:solidFill>
                <a:latin typeface="+mn-ea"/>
              </a:rPr>
              <a:t>∑</a:t>
            </a:r>
            <a:r>
              <a:rPr lang="en-US" altLang="zh-CN" sz="6000" b="1" i="1" spc="-200" dirty="0">
                <a:solidFill>
                  <a:srgbClr val="FF0000"/>
                </a:solidFill>
                <a:ea typeface="华文中宋" panose="02010600040101010101" pitchFamily="2" charset="-122"/>
              </a:rPr>
              <a:t>V</a:t>
            </a:r>
            <a:r>
              <a:rPr lang="zh-CN" altLang="en-US" sz="6000" b="1" i="1" spc="-200" baseline="-12000" dirty="0">
                <a:solidFill>
                  <a:srgbClr val="FF0000"/>
                </a:solidFill>
                <a:ea typeface="华文中宋" panose="02010600040101010101" pitchFamily="2" charset="-122"/>
              </a:rPr>
              <a:t>△</a:t>
            </a:r>
            <a:r>
              <a:rPr lang="en-US" altLang="zh-CN" sz="6000" b="1" i="1" spc="-200" baseline="-12000" dirty="0">
                <a:solidFill>
                  <a:srgbClr val="FF0000"/>
                </a:solidFill>
                <a:ea typeface="华文中宋" panose="02010600040101010101" pitchFamily="2" charset="-122"/>
              </a:rPr>
              <a:t>Y </a:t>
            </a:r>
            <a:r>
              <a:rPr lang="en-US" altLang="zh-CN" sz="6000" b="1" spc="-200" dirty="0">
                <a:solidFill>
                  <a:srgbClr val="FF0000"/>
                </a:solidFill>
                <a:ea typeface="华文中宋" panose="02010600040101010101" pitchFamily="2" charset="-122"/>
              </a:rPr>
              <a:t>=  </a:t>
            </a:r>
            <a:r>
              <a:rPr lang="en-US" altLang="zh-CN" sz="6000" b="1" spc="-2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 </a:t>
            </a:r>
            <a:r>
              <a:rPr lang="en-US" altLang="zh-CN" sz="6000" b="1" i="1" spc="-200" dirty="0" err="1">
                <a:solidFill>
                  <a:srgbClr val="FF0000"/>
                </a:solidFill>
                <a:ea typeface="华文中宋" panose="02010600040101010101" pitchFamily="2" charset="-122"/>
              </a:rPr>
              <a:t>f</a:t>
            </a:r>
            <a:r>
              <a:rPr lang="en-US" altLang="zh-CN" sz="6000" b="1" i="1" spc="-200" baseline="-25000" dirty="0" err="1">
                <a:solidFill>
                  <a:srgbClr val="FF0000"/>
                </a:solidFill>
                <a:ea typeface="华文中宋" panose="02010600040101010101" pitchFamily="2" charset="-122"/>
              </a:rPr>
              <a:t>Y</a:t>
            </a:r>
            <a:r>
              <a:rPr lang="en-US" altLang="zh-CN" sz="6000" b="1" i="1" spc="-200" dirty="0">
                <a:solidFill>
                  <a:srgbClr val="FF0000"/>
                </a:solidFill>
                <a:ea typeface="华文中宋" panose="02010600040101010101" pitchFamily="2" charset="-122"/>
              </a:rPr>
              <a:t>  ;</a:t>
            </a:r>
            <a:endParaRPr lang="en-US" altLang="zh-CN" sz="6000" b="1" i="1" spc="-200" dirty="0">
              <a:solidFill>
                <a:srgbClr val="FF0000"/>
              </a:solidFill>
              <a:latin typeface="+mn-lt"/>
              <a:ea typeface="华文中宋" panose="02010600040101010101" pitchFamily="2" charset="-122"/>
            </a:endParaRPr>
          </a:p>
          <a:p>
            <a:pPr algn="ctr">
              <a:lnSpc>
                <a:spcPts val="8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6000" b="1" spc="-200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小数位数统一</a:t>
            </a:r>
            <a:r>
              <a:rPr lang="en-US" altLang="zh-CN" sz="6000" b="1" spc="-200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;</a:t>
            </a:r>
          </a:p>
          <a:p>
            <a:pPr algn="ctr">
              <a:lnSpc>
                <a:spcPts val="8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6000" b="1" spc="-200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分、秒记两位</a:t>
            </a:r>
            <a:r>
              <a:rPr lang="en-US" altLang="zh-CN" sz="6000" b="1" spc="-200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;</a:t>
            </a:r>
          </a:p>
          <a:p>
            <a:pPr algn="ctr">
              <a:lnSpc>
                <a:spcPts val="8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0" b="1" spc="-200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K=1/M(</a:t>
            </a:r>
            <a:r>
              <a:rPr lang="zh-CN" altLang="en-US" sz="6000" b="1" spc="-200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整数</a:t>
            </a:r>
            <a:r>
              <a:rPr lang="en-US" altLang="zh-CN" sz="6000" b="1" spc="-200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1778949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000"/>
                            </p:stCondLst>
                            <p:childTnLst>
                              <p:par>
                                <p:cTn id="159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50" grpId="0"/>
      <p:bldP spid="52" grpId="0" animBg="1"/>
      <p:bldP spid="53" grpId="0" animBg="1"/>
      <p:bldP spid="54" grpId="0"/>
      <p:bldP spid="55" grpId="0" animBg="1"/>
      <p:bldP spid="56" grpId="0" animBg="1"/>
      <p:bldP spid="57" grpId="0"/>
      <p:bldP spid="58" grpId="0"/>
      <p:bldP spid="59" grpId="0" animBg="1"/>
      <p:bldP spid="60" grpId="0"/>
      <p:bldP spid="65" grpId="0"/>
      <p:bldP spid="66" grpId="0" animBg="1"/>
      <p:bldP spid="66" grpId="1" animBg="1"/>
      <p:bldP spid="67" grpId="0"/>
      <p:bldP spid="68" grpId="0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/>
      <p:bldP spid="73" grpId="0" animBg="1"/>
      <p:bldP spid="73" grpId="1" animBg="1"/>
      <p:bldP spid="74" grpId="0"/>
      <p:bldP spid="75" grpId="0" animBg="1"/>
      <p:bldP spid="76" grpId="0" animBg="1"/>
      <p:bldP spid="77" grpId="0" animBg="1"/>
      <p:bldP spid="77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67544" y="93603"/>
            <a:ext cx="3312368" cy="63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ct val="0"/>
              </a:spcBef>
            </a:pPr>
            <a:r>
              <a:rPr lang="zh-CN" altLang="en-US" sz="35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碎部测量</a:t>
            </a:r>
          </a:p>
        </p:txBody>
      </p:sp>
      <p:graphicFrame>
        <p:nvGraphicFramePr>
          <p:cNvPr id="2062" name="对象 20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4224648"/>
              </p:ext>
            </p:extLst>
          </p:nvPr>
        </p:nvGraphicFramePr>
        <p:xfrm>
          <a:off x="4681471" y="35168"/>
          <a:ext cx="4283017" cy="27880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9" name="Image" r:id="rId4" imgW="5282540" imgH="3517460" progId="Photoshop.Image.7">
                  <p:embed/>
                </p:oleObj>
              </mc:Choice>
              <mc:Fallback>
                <p:oleObj name="Image" r:id="rId4" imgW="5282540" imgH="3517460" progId="Photoshop.Image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1213"/>
                      <a:stretch>
                        <a:fillRect/>
                      </a:stretch>
                    </p:blipFill>
                    <p:spPr bwMode="auto">
                      <a:xfrm>
                        <a:off x="4681471" y="35168"/>
                        <a:ext cx="4283017" cy="27880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65" name="直接连接符 2064"/>
          <p:cNvCxnSpPr/>
          <p:nvPr/>
        </p:nvCxnSpPr>
        <p:spPr>
          <a:xfrm>
            <a:off x="5740389" y="422248"/>
            <a:ext cx="0" cy="63094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FE04F823-1340-45EF-A0D4-45C9E0A57E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4521410"/>
              </p:ext>
            </p:extLst>
          </p:nvPr>
        </p:nvGraphicFramePr>
        <p:xfrm>
          <a:off x="683568" y="3933057"/>
          <a:ext cx="8136904" cy="25202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98529">
                  <a:extLst>
                    <a:ext uri="{9D8B030D-6E8A-4147-A177-3AD203B41FA5}">
                      <a16:colId xmlns:a16="http://schemas.microsoft.com/office/drawing/2014/main" val="1512992830"/>
                    </a:ext>
                  </a:extLst>
                </a:gridCol>
                <a:gridCol w="1449386">
                  <a:extLst>
                    <a:ext uri="{9D8B030D-6E8A-4147-A177-3AD203B41FA5}">
                      <a16:colId xmlns:a16="http://schemas.microsoft.com/office/drawing/2014/main" val="3952746626"/>
                    </a:ext>
                  </a:extLst>
                </a:gridCol>
                <a:gridCol w="1436673">
                  <a:extLst>
                    <a:ext uri="{9D8B030D-6E8A-4147-A177-3AD203B41FA5}">
                      <a16:colId xmlns:a16="http://schemas.microsoft.com/office/drawing/2014/main" val="2231095407"/>
                    </a:ext>
                  </a:extLst>
                </a:gridCol>
                <a:gridCol w="1601953">
                  <a:extLst>
                    <a:ext uri="{9D8B030D-6E8A-4147-A177-3AD203B41FA5}">
                      <a16:colId xmlns:a16="http://schemas.microsoft.com/office/drawing/2014/main" val="3788720150"/>
                    </a:ext>
                  </a:extLst>
                </a:gridCol>
                <a:gridCol w="2250363">
                  <a:extLst>
                    <a:ext uri="{9D8B030D-6E8A-4147-A177-3AD203B41FA5}">
                      <a16:colId xmlns:a16="http://schemas.microsoft.com/office/drawing/2014/main" val="1755108058"/>
                    </a:ext>
                  </a:extLst>
                </a:gridCol>
              </a:tblGrid>
              <a:tr h="85681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1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测点编号</a:t>
                      </a:r>
                      <a:endParaRPr lang="zh-CN" altLang="en-US" sz="2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1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sz="21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（m</a:t>
                      </a:r>
                      <a:r>
                        <a:rPr lang="en-US" sz="2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）</a:t>
                      </a:r>
                      <a:endParaRPr lang="en-US" sz="2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N（m</a:t>
                      </a:r>
                      <a:r>
                        <a:rPr lang="en-US" sz="2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）</a:t>
                      </a:r>
                      <a:endParaRPr lang="en-US" sz="2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altLang="zh-CN" sz="21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（m</a:t>
                      </a:r>
                      <a:r>
                        <a:rPr lang="en-US" altLang="zh-CN" sz="2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）</a:t>
                      </a:r>
                      <a:endParaRPr lang="en-US" sz="2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测点备注</a:t>
                      </a:r>
                      <a:endParaRPr lang="zh-CN" altLang="en-US" sz="2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77150910"/>
                  </a:ext>
                </a:extLst>
              </a:tr>
              <a:tr h="41168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A1</a:t>
                      </a:r>
                      <a:r>
                        <a:rPr lang="zh-CN" altLang="en-US" sz="2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　</a:t>
                      </a:r>
                      <a:endParaRPr lang="zh-CN" altLang="en-US" sz="2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　</a:t>
                      </a:r>
                      <a:endParaRPr lang="zh-CN" altLang="en-US" sz="2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　</a:t>
                      </a:r>
                      <a:endParaRPr lang="zh-CN" altLang="en-US" sz="2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1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　</a:t>
                      </a:r>
                      <a:endParaRPr lang="zh-CN" altLang="en-US" sz="2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房角点</a:t>
                      </a:r>
                      <a:r>
                        <a:rPr lang="en-US" altLang="zh-CN" sz="2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CN" altLang="en-US" sz="2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　</a:t>
                      </a:r>
                      <a:endParaRPr lang="zh-CN" altLang="en-US" sz="2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111016"/>
                  </a:ext>
                </a:extLst>
              </a:tr>
              <a:tr h="41168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A2</a:t>
                      </a:r>
                      <a:r>
                        <a:rPr lang="zh-CN" altLang="en-US" sz="2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　</a:t>
                      </a:r>
                      <a:endParaRPr lang="zh-CN" altLang="en-US" sz="2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1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　</a:t>
                      </a:r>
                      <a:endParaRPr lang="zh-CN" altLang="en-US" sz="2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1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　</a:t>
                      </a:r>
                      <a:endParaRPr lang="zh-CN" altLang="en-US" sz="2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　</a:t>
                      </a:r>
                      <a:endParaRPr lang="zh-CN" altLang="en-US" sz="2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房角点</a:t>
                      </a:r>
                      <a:r>
                        <a:rPr lang="en-US" altLang="zh-CN" sz="2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2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63191962"/>
                  </a:ext>
                </a:extLst>
              </a:tr>
              <a:tr h="41168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A3</a:t>
                      </a:r>
                      <a:r>
                        <a:rPr lang="zh-CN" altLang="en-US" sz="2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　</a:t>
                      </a:r>
                      <a:endParaRPr lang="zh-CN" altLang="en-US" sz="2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　</a:t>
                      </a:r>
                      <a:endParaRPr lang="zh-CN" altLang="en-US" sz="2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　</a:t>
                      </a:r>
                      <a:endParaRPr lang="zh-CN" altLang="en-US" sz="2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　</a:t>
                      </a:r>
                      <a:endParaRPr lang="zh-CN" altLang="en-US" sz="2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房角点</a:t>
                      </a:r>
                      <a:r>
                        <a:rPr lang="en-US" altLang="zh-CN" sz="2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zh-CN" altLang="en-US" sz="2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　</a:t>
                      </a:r>
                      <a:endParaRPr lang="zh-CN" altLang="en-US" sz="2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21402135"/>
                  </a:ext>
                </a:extLst>
              </a:tr>
              <a:tr h="42840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B1</a:t>
                      </a:r>
                      <a:endParaRPr lang="zh-CN" altLang="en-US" sz="2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道路点</a:t>
                      </a:r>
                      <a:r>
                        <a:rPr lang="en-US" altLang="zh-CN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lang="zh-CN" altLang="en-US" sz="2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8616690"/>
                  </a:ext>
                </a:extLst>
              </a:tr>
            </a:tbl>
          </a:graphicData>
        </a:graphic>
      </p:graphicFrame>
      <p:sp>
        <p:nvSpPr>
          <p:cNvPr id="2" name="矩形 1">
            <a:extLst>
              <a:ext uri="{FF2B5EF4-FFF2-40B4-BE49-F238E27FC236}">
                <a16:creationId xmlns:a16="http://schemas.microsoft.com/office/drawing/2014/main" id="{5691CBEA-64EC-4592-8C24-8734F8A97DC9}"/>
              </a:ext>
            </a:extLst>
          </p:cNvPr>
          <p:cNvSpPr/>
          <p:nvPr/>
        </p:nvSpPr>
        <p:spPr>
          <a:xfrm>
            <a:off x="341821" y="724545"/>
            <a:ext cx="423017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碎部点立棱镜杆</a:t>
            </a:r>
            <a:r>
              <a:rPr lang="zh-CN" altLang="en-US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时，立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单杆，无需</a:t>
            </a:r>
            <a:r>
              <a:rPr lang="zh-CN" altLang="en-US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棱镜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三角支架</a:t>
            </a:r>
            <a:r>
              <a:rPr lang="zh-CN" altLang="en-US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定时检查棱镜螺丝，防止棱镜脱落摔碎；</a:t>
            </a:r>
            <a:endParaRPr lang="en-US" altLang="zh-CN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CAD</a:t>
            </a:r>
            <a:r>
              <a:rPr lang="zh-CN" altLang="en-US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绘图时，房屋、道路、绿化带、电杆、路灯等图分层绘图；</a:t>
            </a:r>
            <a:endParaRPr lang="en-US" altLang="zh-CN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绘图完成后，须添加图框并绘制格网，格网大小为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50×50m</a:t>
            </a:r>
            <a:r>
              <a:rPr lang="zh-CN" altLang="en-US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，且格网角点坐标必须是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50m</a:t>
            </a:r>
            <a:r>
              <a:rPr lang="zh-CN" altLang="en-US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的整数倍；</a:t>
            </a:r>
            <a:endParaRPr lang="en-US" altLang="zh-CN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将图缩小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500</a:t>
            </a:r>
            <a:r>
              <a:rPr lang="zh-CN" altLang="en-US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倍，变成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1:500</a:t>
            </a:r>
            <a:r>
              <a:rPr lang="zh-CN" altLang="en-US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地形图，打印后折叠，与实习报告统一装订；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34345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7" descr="E:\杨彪文档\课件\杨彪测量学课件\常用地物符号\汇总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10064"/>
            <a:ext cx="8569325" cy="541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3"/>
          <p:cNvSpPr>
            <a:spLocks noChangeArrowheads="1"/>
          </p:cNvSpPr>
          <p:nvPr/>
        </p:nvSpPr>
        <p:spPr bwMode="auto">
          <a:xfrm>
            <a:off x="3150865" y="260648"/>
            <a:ext cx="2877711" cy="63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ct val="0"/>
              </a:spcBef>
            </a:pPr>
            <a:r>
              <a:rPr lang="zh-CN" altLang="en-US" sz="35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常用地物符号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1191890" y="1602214"/>
            <a:ext cx="1079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 b="1">
                <a:solidFill>
                  <a:srgbClr val="FF0000"/>
                </a:solidFill>
              </a:rPr>
              <a:t>路灯</a:t>
            </a:r>
            <a:endParaRPr lang="en-GB" sz="2400" b="1">
              <a:solidFill>
                <a:srgbClr val="FF0000"/>
              </a:solidFill>
            </a:endParaRPr>
          </a:p>
        </p:txBody>
      </p:sp>
      <p:sp>
        <p:nvSpPr>
          <p:cNvPr id="7" name="TextBox 30"/>
          <p:cNvSpPr txBox="1">
            <a:spLocks noChangeArrowheads="1"/>
          </p:cNvSpPr>
          <p:nvPr/>
        </p:nvSpPr>
        <p:spPr bwMode="auto">
          <a:xfrm>
            <a:off x="1191890" y="2251501"/>
            <a:ext cx="10795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 b="1">
                <a:solidFill>
                  <a:srgbClr val="FF0000"/>
                </a:solidFill>
              </a:rPr>
              <a:t>独立树</a:t>
            </a:r>
            <a:endParaRPr lang="en-US" altLang="zh-CN" sz="2400" b="1">
              <a:solidFill>
                <a:srgbClr val="FF0000"/>
              </a:solidFill>
            </a:endParaRPr>
          </a:p>
          <a:p>
            <a:pPr algn="ctr" eaLnBrk="1" hangingPunct="1"/>
            <a:r>
              <a:rPr lang="zh-CN" altLang="en-US" sz="2400" b="1">
                <a:solidFill>
                  <a:srgbClr val="FF0000"/>
                </a:solidFill>
              </a:rPr>
              <a:t>针叶</a:t>
            </a:r>
            <a:endParaRPr lang="en-GB" sz="2400" b="1">
              <a:solidFill>
                <a:srgbClr val="FF0000"/>
              </a:solidFill>
            </a:endParaRPr>
          </a:p>
        </p:txBody>
      </p:sp>
      <p:sp>
        <p:nvSpPr>
          <p:cNvPr id="8" name="TextBox 31"/>
          <p:cNvSpPr txBox="1">
            <a:spLocks noChangeArrowheads="1"/>
          </p:cNvSpPr>
          <p:nvPr/>
        </p:nvSpPr>
        <p:spPr bwMode="auto">
          <a:xfrm>
            <a:off x="1191890" y="3115101"/>
            <a:ext cx="10795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 b="1">
                <a:solidFill>
                  <a:srgbClr val="FF0000"/>
                </a:solidFill>
              </a:rPr>
              <a:t>独立树</a:t>
            </a:r>
            <a:endParaRPr lang="en-US" altLang="zh-CN" sz="2400" b="1">
              <a:solidFill>
                <a:srgbClr val="FF0000"/>
              </a:solidFill>
            </a:endParaRPr>
          </a:p>
          <a:p>
            <a:pPr algn="ctr" eaLnBrk="1" hangingPunct="1"/>
            <a:r>
              <a:rPr lang="zh-CN" altLang="en-US" sz="2400" b="1">
                <a:solidFill>
                  <a:srgbClr val="FF0000"/>
                </a:solidFill>
              </a:rPr>
              <a:t>阔叶</a:t>
            </a:r>
            <a:endParaRPr lang="en-GB" sz="2400" b="1">
              <a:solidFill>
                <a:srgbClr val="FF0000"/>
              </a:solidFill>
            </a:endParaRPr>
          </a:p>
        </p:txBody>
      </p:sp>
      <p:sp>
        <p:nvSpPr>
          <p:cNvPr id="9" name="TextBox 32"/>
          <p:cNvSpPr txBox="1">
            <a:spLocks noChangeArrowheads="1"/>
          </p:cNvSpPr>
          <p:nvPr/>
        </p:nvSpPr>
        <p:spPr bwMode="auto">
          <a:xfrm>
            <a:off x="1191890" y="3907264"/>
            <a:ext cx="10795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 b="1">
                <a:solidFill>
                  <a:srgbClr val="FF0000"/>
                </a:solidFill>
              </a:rPr>
              <a:t>独立树</a:t>
            </a:r>
            <a:endParaRPr lang="en-US" altLang="zh-CN" sz="2400" b="1">
              <a:solidFill>
                <a:srgbClr val="FF0000"/>
              </a:solidFill>
            </a:endParaRPr>
          </a:p>
          <a:p>
            <a:pPr algn="ctr" eaLnBrk="1" hangingPunct="1"/>
            <a:r>
              <a:rPr lang="zh-CN" altLang="en-US" sz="2400" b="1">
                <a:solidFill>
                  <a:srgbClr val="FF0000"/>
                </a:solidFill>
              </a:rPr>
              <a:t>果树</a:t>
            </a:r>
            <a:endParaRPr lang="en-GB" sz="2400" b="1">
              <a:solidFill>
                <a:srgbClr val="FF0000"/>
              </a:solidFill>
            </a:endParaRPr>
          </a:p>
        </p:txBody>
      </p:sp>
      <p:sp>
        <p:nvSpPr>
          <p:cNvPr id="10" name="TextBox 33"/>
          <p:cNvSpPr txBox="1">
            <a:spLocks noChangeArrowheads="1"/>
          </p:cNvSpPr>
          <p:nvPr/>
        </p:nvSpPr>
        <p:spPr bwMode="auto">
          <a:xfrm>
            <a:off x="1191890" y="4770864"/>
            <a:ext cx="10795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 b="1">
                <a:solidFill>
                  <a:srgbClr val="FF0000"/>
                </a:solidFill>
              </a:rPr>
              <a:t>电信检修井</a:t>
            </a:r>
            <a:endParaRPr lang="en-GB" sz="2400" b="1">
              <a:solidFill>
                <a:srgbClr val="FF0000"/>
              </a:solidFill>
            </a:endParaRPr>
          </a:p>
        </p:txBody>
      </p:sp>
      <p:sp>
        <p:nvSpPr>
          <p:cNvPr id="11" name="TextBox 34"/>
          <p:cNvSpPr txBox="1">
            <a:spLocks noChangeArrowheads="1"/>
          </p:cNvSpPr>
          <p:nvPr/>
        </p:nvSpPr>
        <p:spPr bwMode="auto">
          <a:xfrm>
            <a:off x="1191890" y="5563026"/>
            <a:ext cx="10795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 b="1">
                <a:solidFill>
                  <a:srgbClr val="FF0000"/>
                </a:solidFill>
              </a:rPr>
              <a:t>热力检修井</a:t>
            </a:r>
            <a:endParaRPr lang="en-GB" sz="2400" b="1">
              <a:solidFill>
                <a:srgbClr val="FF0000"/>
              </a:solidFill>
            </a:endParaRPr>
          </a:p>
        </p:txBody>
      </p:sp>
      <p:sp>
        <p:nvSpPr>
          <p:cNvPr id="12" name="TextBox 35"/>
          <p:cNvSpPr txBox="1">
            <a:spLocks noChangeArrowheads="1"/>
          </p:cNvSpPr>
          <p:nvPr/>
        </p:nvSpPr>
        <p:spPr bwMode="auto">
          <a:xfrm>
            <a:off x="3188965" y="1603801"/>
            <a:ext cx="1079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 b="1">
                <a:solidFill>
                  <a:srgbClr val="FF0000"/>
                </a:solidFill>
              </a:rPr>
              <a:t>稻田</a:t>
            </a:r>
            <a:endParaRPr lang="en-GB" sz="2400" b="1">
              <a:solidFill>
                <a:srgbClr val="FF0000"/>
              </a:solidFill>
            </a:endParaRPr>
          </a:p>
        </p:txBody>
      </p:sp>
      <p:sp>
        <p:nvSpPr>
          <p:cNvPr id="13" name="TextBox 36"/>
          <p:cNvSpPr txBox="1">
            <a:spLocks noChangeArrowheads="1"/>
          </p:cNvSpPr>
          <p:nvPr/>
        </p:nvSpPr>
        <p:spPr bwMode="auto">
          <a:xfrm>
            <a:off x="3188965" y="2467401"/>
            <a:ext cx="1079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 b="1">
                <a:solidFill>
                  <a:srgbClr val="FF0000"/>
                </a:solidFill>
              </a:rPr>
              <a:t>旱地</a:t>
            </a:r>
            <a:endParaRPr lang="en-GB" sz="2400" b="1">
              <a:solidFill>
                <a:srgbClr val="FF0000"/>
              </a:solidFill>
            </a:endParaRPr>
          </a:p>
        </p:txBody>
      </p:sp>
      <p:sp>
        <p:nvSpPr>
          <p:cNvPr id="14" name="TextBox 37"/>
          <p:cNvSpPr txBox="1">
            <a:spLocks noChangeArrowheads="1"/>
          </p:cNvSpPr>
          <p:nvPr/>
        </p:nvSpPr>
        <p:spPr bwMode="auto">
          <a:xfrm>
            <a:off x="3188965" y="3291314"/>
            <a:ext cx="1079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 b="1">
                <a:solidFill>
                  <a:srgbClr val="FF0000"/>
                </a:solidFill>
              </a:rPr>
              <a:t>花圃</a:t>
            </a:r>
            <a:endParaRPr lang="en-GB" sz="2400" b="1">
              <a:solidFill>
                <a:srgbClr val="FF0000"/>
              </a:solidFill>
            </a:endParaRPr>
          </a:p>
        </p:txBody>
      </p:sp>
      <p:sp>
        <p:nvSpPr>
          <p:cNvPr id="15" name="TextBox 38"/>
          <p:cNvSpPr txBox="1">
            <a:spLocks noChangeArrowheads="1"/>
          </p:cNvSpPr>
          <p:nvPr/>
        </p:nvSpPr>
        <p:spPr bwMode="auto">
          <a:xfrm>
            <a:off x="3188965" y="4123164"/>
            <a:ext cx="1079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 b="1">
                <a:solidFill>
                  <a:srgbClr val="FF0000"/>
                </a:solidFill>
              </a:rPr>
              <a:t>加油站</a:t>
            </a:r>
            <a:endParaRPr lang="en-GB" sz="2400" b="1">
              <a:solidFill>
                <a:srgbClr val="FF0000"/>
              </a:solidFill>
            </a:endParaRPr>
          </a:p>
        </p:txBody>
      </p:sp>
      <p:sp>
        <p:nvSpPr>
          <p:cNvPr id="16" name="TextBox 39"/>
          <p:cNvSpPr txBox="1">
            <a:spLocks noChangeArrowheads="1"/>
          </p:cNvSpPr>
          <p:nvPr/>
        </p:nvSpPr>
        <p:spPr bwMode="auto">
          <a:xfrm>
            <a:off x="3188965" y="4770864"/>
            <a:ext cx="10795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 b="1" dirty="0">
                <a:solidFill>
                  <a:srgbClr val="FF0000"/>
                </a:solidFill>
              </a:rPr>
              <a:t>下水</a:t>
            </a:r>
            <a:endParaRPr lang="en-US" altLang="zh-CN" sz="2400" b="1" dirty="0">
              <a:solidFill>
                <a:srgbClr val="FF0000"/>
              </a:solidFill>
            </a:endParaRPr>
          </a:p>
          <a:p>
            <a:pPr algn="ctr" eaLnBrk="1" hangingPunct="1"/>
            <a:r>
              <a:rPr lang="zh-CN" altLang="en-US" sz="2400" b="1" dirty="0">
                <a:solidFill>
                  <a:srgbClr val="FF0000"/>
                </a:solidFill>
              </a:rPr>
              <a:t>暗井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17" name="TextBox 46"/>
          <p:cNvSpPr txBox="1">
            <a:spLocks noChangeArrowheads="1"/>
          </p:cNvSpPr>
          <p:nvPr/>
        </p:nvSpPr>
        <p:spPr bwMode="auto">
          <a:xfrm>
            <a:off x="5173340" y="1459339"/>
            <a:ext cx="1081088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 b="1">
                <a:solidFill>
                  <a:srgbClr val="FF0000"/>
                </a:solidFill>
              </a:rPr>
              <a:t>下水</a:t>
            </a:r>
            <a:endParaRPr lang="en-US" altLang="zh-CN" sz="2400" b="1">
              <a:solidFill>
                <a:srgbClr val="FF0000"/>
              </a:solidFill>
            </a:endParaRPr>
          </a:p>
          <a:p>
            <a:pPr algn="ctr" eaLnBrk="1" hangingPunct="1"/>
            <a:r>
              <a:rPr lang="zh-CN" altLang="en-US" sz="2400" b="1">
                <a:solidFill>
                  <a:srgbClr val="FF0000"/>
                </a:solidFill>
              </a:rPr>
              <a:t>检修井</a:t>
            </a:r>
            <a:endParaRPr lang="en-GB" sz="2400" b="1">
              <a:solidFill>
                <a:srgbClr val="FF0000"/>
              </a:solidFill>
            </a:endParaRPr>
          </a:p>
        </p:txBody>
      </p:sp>
      <p:sp>
        <p:nvSpPr>
          <p:cNvPr id="18" name="TextBox 47"/>
          <p:cNvSpPr txBox="1">
            <a:spLocks noChangeArrowheads="1"/>
          </p:cNvSpPr>
          <p:nvPr/>
        </p:nvSpPr>
        <p:spPr bwMode="auto">
          <a:xfrm>
            <a:off x="5173340" y="2251501"/>
            <a:ext cx="1081088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 b="1">
                <a:solidFill>
                  <a:srgbClr val="FF0000"/>
                </a:solidFill>
              </a:rPr>
              <a:t>上水</a:t>
            </a:r>
            <a:endParaRPr lang="en-US" altLang="zh-CN" sz="2400" b="1">
              <a:solidFill>
                <a:srgbClr val="FF0000"/>
              </a:solidFill>
            </a:endParaRPr>
          </a:p>
          <a:p>
            <a:pPr algn="ctr" eaLnBrk="1" hangingPunct="1"/>
            <a:r>
              <a:rPr lang="zh-CN" altLang="en-US" sz="2400" b="1">
                <a:solidFill>
                  <a:srgbClr val="FF0000"/>
                </a:solidFill>
              </a:rPr>
              <a:t>检修井</a:t>
            </a:r>
            <a:endParaRPr lang="en-GB" sz="2400" b="1">
              <a:solidFill>
                <a:srgbClr val="FF0000"/>
              </a:solidFill>
            </a:endParaRPr>
          </a:p>
        </p:txBody>
      </p:sp>
      <p:sp>
        <p:nvSpPr>
          <p:cNvPr id="19" name="TextBox 48"/>
          <p:cNvSpPr txBox="1">
            <a:spLocks noChangeArrowheads="1"/>
          </p:cNvSpPr>
          <p:nvPr/>
        </p:nvSpPr>
        <p:spPr bwMode="auto">
          <a:xfrm>
            <a:off x="5173340" y="3115101"/>
            <a:ext cx="1081088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 b="1">
                <a:solidFill>
                  <a:srgbClr val="FF0000"/>
                </a:solidFill>
              </a:rPr>
              <a:t>污水</a:t>
            </a:r>
            <a:endParaRPr lang="en-US" altLang="zh-CN" sz="2400" b="1">
              <a:solidFill>
                <a:srgbClr val="FF0000"/>
              </a:solidFill>
            </a:endParaRPr>
          </a:p>
          <a:p>
            <a:pPr algn="ctr" eaLnBrk="1" hangingPunct="1"/>
            <a:r>
              <a:rPr lang="zh-CN" altLang="en-US" sz="2400" b="1">
                <a:solidFill>
                  <a:srgbClr val="FF0000"/>
                </a:solidFill>
              </a:rPr>
              <a:t>篦子</a:t>
            </a:r>
            <a:endParaRPr lang="en-GB" sz="2400" b="1">
              <a:solidFill>
                <a:srgbClr val="FF0000"/>
              </a:solidFill>
            </a:endParaRPr>
          </a:p>
        </p:txBody>
      </p:sp>
      <p:sp>
        <p:nvSpPr>
          <p:cNvPr id="20" name="TextBox 49"/>
          <p:cNvSpPr txBox="1">
            <a:spLocks noChangeArrowheads="1"/>
          </p:cNvSpPr>
          <p:nvPr/>
        </p:nvSpPr>
        <p:spPr bwMode="auto">
          <a:xfrm>
            <a:off x="5173340" y="3907264"/>
            <a:ext cx="1081088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 b="1">
                <a:solidFill>
                  <a:srgbClr val="FF0000"/>
                </a:solidFill>
              </a:rPr>
              <a:t>电力</a:t>
            </a:r>
            <a:endParaRPr lang="en-US" altLang="zh-CN" sz="2400" b="1">
              <a:solidFill>
                <a:srgbClr val="FF0000"/>
              </a:solidFill>
            </a:endParaRPr>
          </a:p>
          <a:p>
            <a:pPr algn="ctr" eaLnBrk="1" hangingPunct="1"/>
            <a:r>
              <a:rPr lang="zh-CN" altLang="en-US" sz="2400" b="1">
                <a:solidFill>
                  <a:srgbClr val="FF0000"/>
                </a:solidFill>
              </a:rPr>
              <a:t>检修井</a:t>
            </a:r>
            <a:endParaRPr lang="en-GB" sz="2400" b="1">
              <a:solidFill>
                <a:srgbClr val="FF0000"/>
              </a:solidFill>
            </a:endParaRPr>
          </a:p>
        </p:txBody>
      </p:sp>
      <p:sp>
        <p:nvSpPr>
          <p:cNvPr id="21" name="TextBox 50"/>
          <p:cNvSpPr txBox="1">
            <a:spLocks noChangeArrowheads="1"/>
          </p:cNvSpPr>
          <p:nvPr/>
        </p:nvSpPr>
        <p:spPr bwMode="auto">
          <a:xfrm>
            <a:off x="5173340" y="4770864"/>
            <a:ext cx="1081088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 b="1">
                <a:solidFill>
                  <a:srgbClr val="FF0000"/>
                </a:solidFill>
              </a:rPr>
              <a:t>天然气检修井</a:t>
            </a:r>
            <a:endParaRPr lang="en-GB" sz="2400" b="1">
              <a:solidFill>
                <a:srgbClr val="FF0000"/>
              </a:solidFill>
            </a:endParaRPr>
          </a:p>
        </p:txBody>
      </p:sp>
      <p:sp>
        <p:nvSpPr>
          <p:cNvPr id="22" name="TextBox 51"/>
          <p:cNvSpPr txBox="1">
            <a:spLocks noChangeArrowheads="1"/>
          </p:cNvSpPr>
          <p:nvPr/>
        </p:nvSpPr>
        <p:spPr bwMode="auto">
          <a:xfrm>
            <a:off x="7813353" y="1602214"/>
            <a:ext cx="1079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 b="1">
                <a:solidFill>
                  <a:srgbClr val="FF0000"/>
                </a:solidFill>
              </a:rPr>
              <a:t>栅栏</a:t>
            </a:r>
            <a:endParaRPr lang="en-GB" sz="2400" b="1">
              <a:solidFill>
                <a:srgbClr val="FF0000"/>
              </a:solidFill>
            </a:endParaRPr>
          </a:p>
        </p:txBody>
      </p:sp>
      <p:sp>
        <p:nvSpPr>
          <p:cNvPr id="23" name="TextBox 52"/>
          <p:cNvSpPr txBox="1">
            <a:spLocks noChangeArrowheads="1"/>
          </p:cNvSpPr>
          <p:nvPr/>
        </p:nvSpPr>
        <p:spPr bwMode="auto">
          <a:xfrm>
            <a:off x="7813353" y="2251501"/>
            <a:ext cx="10795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 b="1">
                <a:solidFill>
                  <a:srgbClr val="FF0000"/>
                </a:solidFill>
              </a:rPr>
              <a:t>加固</a:t>
            </a:r>
            <a:endParaRPr lang="en-US" altLang="zh-CN" sz="2400" b="1">
              <a:solidFill>
                <a:srgbClr val="FF0000"/>
              </a:solidFill>
            </a:endParaRPr>
          </a:p>
          <a:p>
            <a:pPr algn="ctr" eaLnBrk="1" hangingPunct="1"/>
            <a:r>
              <a:rPr lang="zh-CN" altLang="en-US" sz="2400" b="1">
                <a:solidFill>
                  <a:srgbClr val="FF0000"/>
                </a:solidFill>
              </a:rPr>
              <a:t>陡坎</a:t>
            </a:r>
            <a:endParaRPr lang="en-GB" sz="2400" b="1">
              <a:solidFill>
                <a:srgbClr val="FF0000"/>
              </a:solidFill>
            </a:endParaRPr>
          </a:p>
        </p:txBody>
      </p:sp>
      <p:sp>
        <p:nvSpPr>
          <p:cNvPr id="24" name="TextBox 53"/>
          <p:cNvSpPr txBox="1">
            <a:spLocks noChangeArrowheads="1"/>
          </p:cNvSpPr>
          <p:nvPr/>
        </p:nvSpPr>
        <p:spPr bwMode="auto">
          <a:xfrm>
            <a:off x="7813353" y="3291314"/>
            <a:ext cx="1079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 b="1">
                <a:solidFill>
                  <a:srgbClr val="FF0000"/>
                </a:solidFill>
              </a:rPr>
              <a:t>铁丝网</a:t>
            </a:r>
            <a:endParaRPr lang="en-GB" sz="2400" b="1">
              <a:solidFill>
                <a:srgbClr val="FF0000"/>
              </a:solidFill>
            </a:endParaRPr>
          </a:p>
        </p:txBody>
      </p:sp>
      <p:sp>
        <p:nvSpPr>
          <p:cNvPr id="25" name="TextBox 54"/>
          <p:cNvSpPr txBox="1">
            <a:spLocks noChangeArrowheads="1"/>
          </p:cNvSpPr>
          <p:nvPr/>
        </p:nvSpPr>
        <p:spPr bwMode="auto">
          <a:xfrm>
            <a:off x="7813353" y="4123164"/>
            <a:ext cx="1079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 b="1">
                <a:solidFill>
                  <a:srgbClr val="FF0000"/>
                </a:solidFill>
              </a:rPr>
              <a:t>篱笆</a:t>
            </a:r>
            <a:endParaRPr lang="en-GB" sz="2400" b="1">
              <a:solidFill>
                <a:srgbClr val="FF0000"/>
              </a:solidFill>
            </a:endParaRPr>
          </a:p>
        </p:txBody>
      </p:sp>
      <p:sp>
        <p:nvSpPr>
          <p:cNvPr id="26" name="TextBox 55"/>
          <p:cNvSpPr txBox="1">
            <a:spLocks noChangeArrowheads="1"/>
          </p:cNvSpPr>
          <p:nvPr/>
        </p:nvSpPr>
        <p:spPr bwMode="auto">
          <a:xfrm>
            <a:off x="7813353" y="4699426"/>
            <a:ext cx="10795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 b="1">
                <a:solidFill>
                  <a:srgbClr val="FF0000"/>
                </a:solidFill>
              </a:rPr>
              <a:t>未加固陡坎</a:t>
            </a:r>
            <a:endParaRPr lang="en-GB" sz="2400" b="1">
              <a:solidFill>
                <a:srgbClr val="FF0000"/>
              </a:solidFill>
            </a:endParaRPr>
          </a:p>
        </p:txBody>
      </p:sp>
      <p:sp>
        <p:nvSpPr>
          <p:cNvPr id="27" name="TextBox 57"/>
          <p:cNvSpPr txBox="1">
            <a:spLocks noChangeArrowheads="1"/>
          </p:cNvSpPr>
          <p:nvPr/>
        </p:nvSpPr>
        <p:spPr bwMode="auto">
          <a:xfrm>
            <a:off x="3165153" y="5537626"/>
            <a:ext cx="1081087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 b="1">
                <a:solidFill>
                  <a:srgbClr val="FF0000"/>
                </a:solidFill>
              </a:rPr>
              <a:t>天然</a:t>
            </a:r>
            <a:endParaRPr lang="en-US" altLang="zh-CN" sz="2400" b="1">
              <a:solidFill>
                <a:srgbClr val="FF0000"/>
              </a:solidFill>
            </a:endParaRPr>
          </a:p>
          <a:p>
            <a:pPr algn="ctr" eaLnBrk="1" hangingPunct="1"/>
            <a:r>
              <a:rPr lang="zh-CN" altLang="en-US" sz="2400" b="1">
                <a:solidFill>
                  <a:srgbClr val="FF0000"/>
                </a:solidFill>
              </a:rPr>
              <a:t>草地</a:t>
            </a:r>
            <a:endParaRPr lang="en-GB" sz="2400" b="1">
              <a:solidFill>
                <a:srgbClr val="FF0000"/>
              </a:solidFill>
            </a:endParaRPr>
          </a:p>
        </p:txBody>
      </p:sp>
      <p:sp>
        <p:nvSpPr>
          <p:cNvPr id="28" name="TextBox 58"/>
          <p:cNvSpPr txBox="1">
            <a:spLocks noChangeArrowheads="1"/>
          </p:cNvSpPr>
          <p:nvPr/>
        </p:nvSpPr>
        <p:spPr bwMode="auto">
          <a:xfrm>
            <a:off x="5151115" y="5697964"/>
            <a:ext cx="1079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 b="1">
                <a:solidFill>
                  <a:srgbClr val="FF0000"/>
                </a:solidFill>
              </a:rPr>
              <a:t>消防栓</a:t>
            </a:r>
            <a:endParaRPr lang="en-GB" sz="2400" b="1">
              <a:solidFill>
                <a:srgbClr val="FF0000"/>
              </a:solidFill>
            </a:endParaRPr>
          </a:p>
        </p:txBody>
      </p:sp>
      <p:sp>
        <p:nvSpPr>
          <p:cNvPr id="29" name="TextBox 59"/>
          <p:cNvSpPr txBox="1">
            <a:spLocks noChangeArrowheads="1"/>
          </p:cNvSpPr>
          <p:nvPr/>
        </p:nvSpPr>
        <p:spPr bwMode="auto">
          <a:xfrm>
            <a:off x="7789540" y="5697964"/>
            <a:ext cx="1079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 b="1">
                <a:solidFill>
                  <a:srgbClr val="FF0000"/>
                </a:solidFill>
              </a:rPr>
              <a:t>斜坡</a:t>
            </a:r>
            <a:endParaRPr lang="en-GB" sz="24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53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95536" y="260648"/>
            <a:ext cx="2954655" cy="646331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zh-CN" altLang="en-US" sz="36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一、实习内容</a:t>
            </a:r>
            <a:endParaRPr lang="en-US" altLang="zh-CN" sz="3600" b="1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95536" y="1052736"/>
            <a:ext cx="8280920" cy="596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3200" b="1" dirty="0">
                <a:solidFill>
                  <a:srgbClr val="B3F7C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1.1 </a:t>
            </a:r>
            <a:r>
              <a:rPr lang="zh-CN" altLang="en-US" sz="3200" b="1" dirty="0">
                <a:solidFill>
                  <a:srgbClr val="B3F7C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四等水准测量与高程计算</a:t>
            </a:r>
            <a:endParaRPr lang="en-US" altLang="zh-CN" sz="3200" b="1" dirty="0">
              <a:solidFill>
                <a:srgbClr val="B3F7CD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95536" y="1700808"/>
            <a:ext cx="8280920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500" b="1" dirty="0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500" b="1" dirty="0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）</a:t>
            </a:r>
            <a:r>
              <a:rPr lang="zh-CN" altLang="zh-CN" sz="2500" b="1" dirty="0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领仪器：</a:t>
            </a:r>
            <a:r>
              <a:rPr lang="zh-CN" altLang="zh-CN" sz="2500" dirty="0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水准仪</a:t>
            </a:r>
            <a:r>
              <a:rPr lang="en-US" altLang="zh-CN" sz="2500" dirty="0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+</a:t>
            </a:r>
            <a:r>
              <a:rPr lang="zh-CN" altLang="zh-CN" sz="2500" dirty="0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三角架</a:t>
            </a:r>
            <a:r>
              <a:rPr lang="en-US" altLang="zh-CN" sz="2500" dirty="0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+1</a:t>
            </a:r>
            <a:r>
              <a:rPr lang="zh-CN" altLang="en-US" sz="2500" dirty="0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对</a:t>
            </a:r>
            <a:r>
              <a:rPr lang="zh-CN" altLang="zh-CN" sz="2500" dirty="0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水准尺</a:t>
            </a:r>
            <a:r>
              <a:rPr lang="en-US" altLang="zh-CN" sz="2500" dirty="0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+2</a:t>
            </a:r>
            <a:r>
              <a:rPr lang="zh-CN" altLang="en-US" sz="2500" dirty="0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个</a:t>
            </a:r>
            <a:r>
              <a:rPr lang="zh-CN" altLang="zh-CN" sz="2500" dirty="0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尺垫＋记录板；</a:t>
            </a:r>
            <a:endParaRPr lang="en-US" altLang="zh-CN" sz="2500" dirty="0"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2500" b="1" dirty="0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500" b="1" dirty="0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）四等水准测量（</a:t>
            </a:r>
            <a:r>
              <a:rPr lang="zh-CN" altLang="en-US" sz="2500" b="1" dirty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四等水准记录表</a:t>
            </a:r>
            <a:r>
              <a:rPr lang="zh-CN" altLang="en-US" sz="2500" b="1" dirty="0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） </a:t>
            </a:r>
            <a:r>
              <a:rPr lang="zh-CN" altLang="en-US" sz="2500" dirty="0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：</a:t>
            </a:r>
            <a:endParaRPr lang="en-US" altLang="zh-CN" sz="2500" dirty="0"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  <a:p>
            <a:endParaRPr lang="en-US" altLang="zh-CN" sz="2500" dirty="0"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  <a:p>
            <a:endParaRPr lang="en-US" altLang="zh-CN" sz="2500" dirty="0"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  <a:p>
            <a:endParaRPr lang="en-US" altLang="zh-CN" sz="2500" dirty="0"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  <a:p>
            <a:endParaRPr lang="en-US" altLang="zh-CN" sz="2500" dirty="0"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  <a:p>
            <a:endParaRPr lang="en-US" altLang="zh-CN" sz="2500" dirty="0"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2500" b="1" dirty="0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en-US" sz="2500" b="1" dirty="0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）高程计算（</a:t>
            </a:r>
            <a:r>
              <a:rPr lang="zh-CN" altLang="en-US" sz="2500" b="1" dirty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高程计算表</a:t>
            </a:r>
            <a:r>
              <a:rPr lang="zh-CN" altLang="en-US" sz="2500" b="1" dirty="0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）：按距离计算（不要按照测站数计算），计算表中只出现控制点。</a:t>
            </a:r>
            <a:endParaRPr lang="en-US" altLang="zh-CN" sz="2500" b="1" dirty="0"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2500" b="1" dirty="0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4</a:t>
            </a:r>
            <a:r>
              <a:rPr lang="zh-CN" altLang="en-US" sz="2500" b="1" dirty="0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）</a:t>
            </a:r>
            <a:r>
              <a:rPr lang="zh-CN" altLang="en-US" sz="2500" b="1" dirty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数据须核对：</a:t>
            </a:r>
            <a:endParaRPr lang="en-US" altLang="zh-CN" sz="2500" b="1" dirty="0">
              <a:solidFill>
                <a:srgbClr val="FF0000"/>
              </a:solidFill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030" name="Picture 6" descr="C:\Users\Administrator\Desktop\未标题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564904"/>
            <a:ext cx="7560840" cy="1817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971600" y="5640348"/>
            <a:ext cx="49369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ln w="6350"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  <a:hlinkClick r:id="rId3"/>
              </a:rPr>
              <a:t>http://119.45.45.10/xyz/hhu.asp</a:t>
            </a:r>
            <a:endParaRPr lang="en-US" altLang="zh-CN" sz="2800" b="1" dirty="0">
              <a:ln w="6350">
                <a:solidFill>
                  <a:srgbClr val="FFFF00"/>
                </a:solidFill>
              </a:ln>
              <a:solidFill>
                <a:srgbClr val="FFFF00"/>
              </a:solidFill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077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500地形图案例">
            <a:extLst>
              <a:ext uri="{FF2B5EF4-FFF2-40B4-BE49-F238E27FC236}">
                <a16:creationId xmlns:a16="http://schemas.microsoft.com/office/drawing/2014/main" id="{5A49D15B-09DC-4835-84F7-E4FC5BDA16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513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1000地形图案例">
            <a:extLst>
              <a:ext uri="{FF2B5EF4-FFF2-40B4-BE49-F238E27FC236}">
                <a16:creationId xmlns:a16="http://schemas.microsoft.com/office/drawing/2014/main" id="{3D6B3242-356C-433B-99E8-4FC59E648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0"/>
            <a:ext cx="46434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D32AF15E-4B08-4D98-A3C7-31EDEA6BD64C}"/>
              </a:ext>
            </a:extLst>
          </p:cNvPr>
          <p:cNvSpPr/>
          <p:nvPr/>
        </p:nvSpPr>
        <p:spPr>
          <a:xfrm>
            <a:off x="4047554" y="6381328"/>
            <a:ext cx="906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</a:rPr>
              <a:t>样图</a:t>
            </a:r>
            <a:endParaRPr lang="en-GB" altLang="zh-CN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763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917848"/>
            <a:ext cx="7467600" cy="1143000"/>
          </a:xfrm>
        </p:spPr>
        <p:txBody>
          <a:bodyPr/>
          <a:lstStyle/>
          <a:p>
            <a:pPr algn="ctr"/>
            <a:r>
              <a:rPr lang="zh-CN" altLang="en-US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友情提醒</a:t>
            </a:r>
            <a:endParaRPr lang="en-GB" b="1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99592" y="2204864"/>
            <a:ext cx="6923112" cy="2980928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Clr>
                <a:srgbClr val="FFFF00"/>
              </a:buClr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拿到仪器马上检查仪器有无明显损坏！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Clr>
                <a:srgbClr val="FFFF00"/>
              </a:buClr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人与仪器同在，杜绝仪器无人看管！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Clr>
                <a:srgbClr val="FFFF00"/>
              </a:buClr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仪器是学校资产，须注意保护！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Clr>
                <a:srgbClr val="FFFF00"/>
              </a:buClr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仪器出现任何损坏，借用人负全责！</a:t>
            </a:r>
            <a:endParaRPr lang="en-GB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18476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39552" y="465771"/>
            <a:ext cx="7056784" cy="596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3200" b="1" dirty="0">
                <a:solidFill>
                  <a:srgbClr val="B3F7C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1.2 </a:t>
            </a:r>
            <a:r>
              <a:rPr lang="zh-CN" altLang="en-US" sz="3200" b="1" dirty="0">
                <a:solidFill>
                  <a:srgbClr val="B3F7C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导线测量与导线点坐标计算</a:t>
            </a:r>
            <a:endParaRPr lang="en-US" altLang="zh-CN" sz="3200" b="1" dirty="0">
              <a:solidFill>
                <a:srgbClr val="B3F7CD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83568" y="1329867"/>
            <a:ext cx="7992888" cy="3667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800" b="1" dirty="0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）</a:t>
            </a:r>
            <a:r>
              <a:rPr lang="zh-CN" altLang="zh-CN" sz="2800" b="1" dirty="0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领仪器：</a:t>
            </a:r>
            <a:r>
              <a:rPr lang="zh-CN" altLang="en-US" sz="2800" b="1" dirty="0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全站仪</a:t>
            </a:r>
            <a:r>
              <a:rPr lang="en-US" altLang="zh-CN" sz="2800" dirty="0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+</a:t>
            </a:r>
            <a:r>
              <a:rPr lang="zh-CN" altLang="zh-CN" sz="2800" dirty="0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三角架</a:t>
            </a:r>
            <a:r>
              <a:rPr lang="en-US" altLang="zh-CN" sz="2800" dirty="0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+</a:t>
            </a:r>
            <a:r>
              <a:rPr lang="zh-CN" altLang="en-US" sz="2800" dirty="0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棱镜</a:t>
            </a:r>
            <a:r>
              <a:rPr lang="zh-CN" altLang="zh-CN" sz="2800" dirty="0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；</a:t>
            </a:r>
          </a:p>
          <a:p>
            <a:pPr>
              <a:lnSpc>
                <a:spcPct val="12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800" b="1" dirty="0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）水平角测量：</a:t>
            </a:r>
            <a:r>
              <a:rPr lang="zh-CN" altLang="en-US" sz="2800" dirty="0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测回法，每个角测</a:t>
            </a:r>
            <a:r>
              <a:rPr lang="en-US" altLang="zh-CN" sz="2800" dirty="0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800" dirty="0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个测回；</a:t>
            </a:r>
            <a:endParaRPr lang="en-US" altLang="zh-CN" sz="2800" dirty="0"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en-US" altLang="zh-CN" sz="2800" dirty="0"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en-US" altLang="zh-CN" sz="2800" dirty="0"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en-US" altLang="zh-CN" sz="2800" dirty="0"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en-US" sz="2800" b="1" dirty="0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）导线坐标计算：</a:t>
            </a:r>
            <a:r>
              <a:rPr lang="zh-CN" altLang="zh-CN" sz="2800" dirty="0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全长相对闭合差</a:t>
            </a:r>
            <a:r>
              <a:rPr lang="en-US" altLang="zh-CN" sz="2800" dirty="0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≤1/2000</a:t>
            </a:r>
          </a:p>
          <a:p>
            <a:pPr>
              <a:lnSpc>
                <a:spcPct val="12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4</a:t>
            </a:r>
            <a:r>
              <a:rPr lang="zh-CN" altLang="en-US" sz="2800" b="1" dirty="0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）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数据须上网核对；</a:t>
            </a:r>
            <a:endParaRPr lang="zh-CN" altLang="en-US" sz="2800" dirty="0"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5409153"/>
              </p:ext>
            </p:extLst>
          </p:nvPr>
        </p:nvGraphicFramePr>
        <p:xfrm>
          <a:off x="1403648" y="2614302"/>
          <a:ext cx="6061591" cy="1080120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2020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02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11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00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b="0" kern="10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半测回差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b="0" kern="10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测回差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b="0" kern="10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角度闭合差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0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400" b="1" kern="100" dirty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≤</a:t>
                      </a:r>
                      <a:r>
                        <a:rPr lang="zh-CN" altLang="zh-CN" sz="2400" b="1" kern="100" dirty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±</a:t>
                      </a:r>
                      <a:r>
                        <a:rPr lang="en-US" altLang="zh-CN" sz="2400" b="1" kern="100" dirty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36</a:t>
                      </a:r>
                      <a:r>
                        <a:rPr lang="zh-CN" altLang="zh-CN" sz="2400" b="1" kern="100" dirty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秒</a:t>
                      </a:r>
                      <a:endParaRPr lang="zh-CN" altLang="zh-CN" sz="2400" b="1" kern="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400" b="1" kern="100" dirty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≤</a:t>
                      </a:r>
                      <a:r>
                        <a:rPr lang="zh-CN" altLang="zh-CN" sz="2400" b="1" kern="100" dirty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±</a:t>
                      </a:r>
                      <a:r>
                        <a:rPr lang="en-US" sz="2400" b="1" kern="100" dirty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24</a:t>
                      </a:r>
                      <a:r>
                        <a:rPr lang="zh-CN" sz="2400" b="1" kern="100" dirty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秒</a:t>
                      </a:r>
                      <a:endParaRPr lang="zh-CN" sz="2400" b="1" kern="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   </a:t>
                      </a:r>
                      <a:r>
                        <a:rPr lang="en-US" altLang="zh-CN" sz="2400" b="1" kern="100" dirty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≤</a:t>
                      </a:r>
                      <a:r>
                        <a:rPr lang="zh-CN" altLang="zh-CN" sz="2400" b="1" kern="100" dirty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±</a:t>
                      </a:r>
                      <a:endParaRPr lang="zh-CN" sz="2400" b="1" kern="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0344563"/>
              </p:ext>
            </p:extLst>
          </p:nvPr>
        </p:nvGraphicFramePr>
        <p:xfrm>
          <a:off x="6228184" y="3186590"/>
          <a:ext cx="8636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" name="公式" r:id="rId3" imgW="457200" imgH="228600" progId="Equation.3">
                  <p:embed/>
                </p:oleObj>
              </mc:Choice>
              <mc:Fallback>
                <p:oleObj name="公式" r:id="rId3" imgW="45720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8184" y="3186590"/>
                        <a:ext cx="863600" cy="431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矩形 5">
            <a:extLst>
              <a:ext uri="{FF2B5EF4-FFF2-40B4-BE49-F238E27FC236}">
                <a16:creationId xmlns:a16="http://schemas.microsoft.com/office/drawing/2014/main" id="{F066B362-9451-4336-A1F4-9D0F9FF17DF0}"/>
              </a:ext>
            </a:extLst>
          </p:cNvPr>
          <p:cNvSpPr/>
          <p:nvPr/>
        </p:nvSpPr>
        <p:spPr>
          <a:xfrm>
            <a:off x="1187624" y="5004913"/>
            <a:ext cx="49369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ln w="6350"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  <a:hlinkClick r:id="rId5"/>
              </a:rPr>
              <a:t>http://119.45.45.10/xyz/hhu.asp</a:t>
            </a:r>
            <a:endParaRPr lang="en-US" altLang="zh-CN" sz="2800" b="1" dirty="0">
              <a:ln w="6350">
                <a:solidFill>
                  <a:srgbClr val="FFFF00"/>
                </a:solidFill>
              </a:ln>
              <a:solidFill>
                <a:srgbClr val="FFFF00"/>
              </a:solidFill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074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67544" y="332656"/>
            <a:ext cx="4572000" cy="59625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3200" b="1" dirty="0">
                <a:solidFill>
                  <a:srgbClr val="B3F7C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1.3 </a:t>
            </a:r>
            <a:r>
              <a:rPr lang="zh-CN" altLang="en-US" sz="3200" b="1" dirty="0">
                <a:solidFill>
                  <a:srgbClr val="B3F7C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碎部测量与绘图</a:t>
            </a:r>
            <a:endParaRPr lang="en-US" altLang="zh-CN" sz="3200" b="1" dirty="0">
              <a:solidFill>
                <a:srgbClr val="B3F7CD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02516" y="1003647"/>
            <a:ext cx="8236550" cy="17772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5000"/>
              </a:lnSpc>
            </a:pPr>
            <a:r>
              <a:rPr lang="en-US" altLang="zh-CN" sz="28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1</a:t>
            </a:r>
            <a:r>
              <a:rPr lang="zh-CN" altLang="en-US" sz="28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）准备工作</a:t>
            </a:r>
            <a:r>
              <a:rPr lang="zh-CN" altLang="en-US" sz="2800" dirty="0">
                <a:latin typeface="华文中宋" panose="02010600040101010101" pitchFamily="2" charset="-122"/>
                <a:ea typeface="华文中宋" panose="02010600040101010101" pitchFamily="2" charset="-122"/>
              </a:rPr>
              <a:t>：</a:t>
            </a:r>
            <a:r>
              <a:rPr lang="en-US" altLang="zh-CN" sz="2800" dirty="0">
                <a:latin typeface="华文中宋" panose="02010600040101010101" pitchFamily="2" charset="-122"/>
                <a:ea typeface="华文中宋" panose="02010600040101010101" pitchFamily="2" charset="-122"/>
              </a:rPr>
              <a:t>AutoCAD</a:t>
            </a:r>
            <a:r>
              <a:rPr lang="zh-CN" altLang="en-US" sz="2800" dirty="0">
                <a:latin typeface="华文中宋" panose="02010600040101010101" pitchFamily="2" charset="-122"/>
                <a:ea typeface="华文中宋" panose="02010600040101010101" pitchFamily="2" charset="-122"/>
              </a:rPr>
              <a:t>软件安装，控制点展绘；</a:t>
            </a:r>
            <a:endParaRPr lang="en-US" altLang="zh-CN" sz="28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35000"/>
              </a:lnSpc>
            </a:pPr>
            <a:r>
              <a:rPr lang="en-US" altLang="zh-CN" sz="28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2</a:t>
            </a:r>
            <a:r>
              <a:rPr lang="zh-CN" altLang="en-US" sz="28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）碎部测量：测量碎部点坐标和高程；</a:t>
            </a:r>
            <a:endParaRPr lang="en-US" altLang="zh-CN" sz="28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35000"/>
              </a:lnSpc>
            </a:pPr>
            <a:r>
              <a:rPr lang="en-US" altLang="zh-CN" sz="28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3</a:t>
            </a:r>
            <a:r>
              <a:rPr lang="zh-CN" altLang="en-US" sz="28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）绘图：</a:t>
            </a:r>
            <a:r>
              <a:rPr lang="zh-CN" altLang="zh-CN" sz="2800" dirty="0">
                <a:latin typeface="华文中宋" panose="02010600040101010101" pitchFamily="2" charset="-122"/>
                <a:ea typeface="华文中宋" panose="02010600040101010101" pitchFamily="2" charset="-122"/>
              </a:rPr>
              <a:t>每组独立测绘一幅地形图</a:t>
            </a:r>
            <a:r>
              <a:rPr lang="zh-CN" altLang="en-US" sz="2800" dirty="0">
                <a:latin typeface="华文中宋" panose="02010600040101010101" pitchFamily="2" charset="-122"/>
                <a:ea typeface="华文中宋" panose="02010600040101010101" pitchFamily="2" charset="-122"/>
              </a:rPr>
              <a:t>；</a:t>
            </a:r>
            <a:endParaRPr lang="en-US" altLang="zh-CN" sz="28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87266" y="3130873"/>
            <a:ext cx="5265628" cy="596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3200" b="1" dirty="0">
                <a:solidFill>
                  <a:srgbClr val="B3F7C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1.4 </a:t>
            </a:r>
            <a:r>
              <a:rPr lang="zh-CN" altLang="en-US" sz="3200" b="1" dirty="0">
                <a:solidFill>
                  <a:srgbClr val="B3F7C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编写实习小结</a:t>
            </a:r>
            <a:endParaRPr lang="en-US" altLang="zh-CN" sz="3200" b="1" dirty="0">
              <a:solidFill>
                <a:srgbClr val="B3F7CD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00366" y="3957617"/>
            <a:ext cx="7173759" cy="56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800" b="1" dirty="0"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每人一份，不少于</a:t>
            </a:r>
            <a:r>
              <a:rPr lang="en-US" altLang="zh-CN" sz="2800" b="1" dirty="0"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500</a:t>
            </a:r>
            <a:r>
              <a:rPr lang="zh-CN" altLang="en-US" sz="2800" b="1" dirty="0"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字，手写</a:t>
            </a:r>
            <a:r>
              <a:rPr lang="en-US" altLang="zh-CN" sz="2800" b="1" dirty="0"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/</a:t>
            </a:r>
            <a:r>
              <a:rPr lang="zh-CN" altLang="en-US" sz="2800" b="1" dirty="0"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打印都可。</a:t>
            </a:r>
            <a:endParaRPr lang="en-US" altLang="zh-CN" sz="2800" b="1" dirty="0">
              <a:latin typeface="华文中宋" panose="02010600040101010101" pitchFamily="2" charset="-122"/>
              <a:ea typeface="华文中宋" panose="0201060004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248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95536" y="622429"/>
            <a:ext cx="6840760" cy="646331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zh-CN" altLang="en-US" sz="36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二、实习报告要求</a:t>
            </a:r>
            <a:endParaRPr lang="en-US" altLang="zh-CN" sz="3600" b="1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1544593"/>
            <a:ext cx="828092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40000"/>
              </a:lnSpc>
              <a:buAutoNum type="arabicPeriod"/>
            </a:pPr>
            <a:r>
              <a:rPr lang="zh-CN" altLang="en-US" sz="2800" b="1" dirty="0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采用标准封面，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装订成册</a:t>
            </a:r>
            <a:r>
              <a:rPr lang="zh-CN" altLang="en-US" sz="2800" b="1" dirty="0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800" b="1" dirty="0"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40000"/>
              </a:lnSpc>
              <a:buAutoNum type="arabicPeriod"/>
            </a:pPr>
            <a:r>
              <a:rPr lang="zh-CN" altLang="en-US" sz="2800" b="1" dirty="0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凡是计算表，每人一份；凡记录表，每组一份；</a:t>
            </a:r>
            <a:endParaRPr lang="en-US" altLang="zh-CN" sz="2800" b="1" dirty="0"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40000"/>
              </a:lnSpc>
              <a:buAutoNum type="arabicPeriod"/>
            </a:pPr>
            <a:r>
              <a:rPr lang="zh-CN" altLang="en-US" sz="2800" b="1" dirty="0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所有材料必须采用水笔或圆珠笔手工填写，或打印，不得用铅笔书写；</a:t>
            </a:r>
            <a:endParaRPr lang="en-US" altLang="zh-CN" sz="2800" b="1" dirty="0"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40000"/>
              </a:lnSpc>
              <a:buAutoNum type="arabicPeriod"/>
            </a:pPr>
            <a:r>
              <a:rPr lang="zh-CN" altLang="en-US" sz="2800" b="1" dirty="0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实习小结每人</a:t>
            </a:r>
            <a:r>
              <a:rPr lang="en-US" altLang="zh-CN" sz="2800" b="1" dirty="0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800" b="1" dirty="0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份，不少于</a:t>
            </a:r>
            <a:r>
              <a:rPr lang="en-US" altLang="zh-CN" sz="2800" b="1" dirty="0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500</a:t>
            </a:r>
            <a:r>
              <a:rPr lang="zh-CN" altLang="en-US" sz="2800" b="1" dirty="0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字，手写</a:t>
            </a:r>
            <a:r>
              <a:rPr lang="en-US" altLang="zh-CN" sz="2800" b="1" dirty="0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/</a:t>
            </a:r>
            <a:r>
              <a:rPr lang="zh-CN" altLang="en-US" sz="2800" b="1" dirty="0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打印都可；</a:t>
            </a:r>
            <a:endParaRPr lang="en-US" altLang="zh-CN" sz="2800" b="1" dirty="0"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1196752"/>
            <a:ext cx="856895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准确性</a:t>
            </a:r>
            <a:r>
              <a:rPr lang="zh-CN" altLang="en-US" sz="2800" b="1" dirty="0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：测量精度高；</a:t>
            </a:r>
            <a:endParaRPr lang="en-US" altLang="zh-CN" sz="2800" b="1" dirty="0"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完整性</a:t>
            </a:r>
            <a:r>
              <a:rPr lang="zh-CN" altLang="en-US" sz="2800" b="1" dirty="0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：房屋、道路、绿化带、行道树、路灯、电线杆、井盖、消防栓、水池等都不能少；</a:t>
            </a:r>
            <a:r>
              <a:rPr lang="zh-CN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高程注记不少于</a:t>
            </a:r>
            <a:r>
              <a:rPr lang="en-US" altLang="zh-CN" sz="2800" b="1" dirty="0">
                <a:solidFill>
                  <a:srgbClr val="FFFF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100</a:t>
            </a:r>
            <a:r>
              <a:rPr lang="zh-CN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个</a:t>
            </a:r>
            <a:r>
              <a:rPr lang="zh-CN" altLang="en-US" sz="2800" b="1" dirty="0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，均匀分布；图名、比例尺、图廓坐标标注完整；图空白处标记年级、专业、班级、组号和组员姓名、学号；</a:t>
            </a:r>
            <a:endParaRPr lang="en-US" altLang="zh-CN" sz="2800" b="1" dirty="0"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规范性</a:t>
            </a:r>
            <a:r>
              <a:rPr lang="zh-CN" altLang="en-US" sz="2800" b="1" dirty="0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：符号表示正确、符号大小规格正确、填充符号排列正确、文字大小规范、所有文字和符号朝向正北方向；控制点标注点号和高程，碎部点不标点号；</a:t>
            </a:r>
            <a:r>
              <a:rPr lang="zh-CN" altLang="zh-CN" sz="2800" b="1" dirty="0">
                <a:solidFill>
                  <a:srgbClr val="FFFF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《地形图图式》参照电子版</a:t>
            </a:r>
            <a:r>
              <a:rPr lang="zh-CN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。</a:t>
            </a:r>
            <a:endParaRPr lang="en-US" altLang="zh-CN" sz="2800" b="1" dirty="0">
              <a:solidFill>
                <a:srgbClr val="FFFF00"/>
              </a:solidFill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美观性</a:t>
            </a:r>
            <a:r>
              <a:rPr lang="zh-CN" altLang="en-US" sz="2800" b="1" dirty="0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：整洁干净，线条优美、粗细均匀、又细又黑，</a:t>
            </a:r>
            <a:r>
              <a:rPr lang="zh-CN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使用</a:t>
            </a:r>
            <a:r>
              <a:rPr lang="en-US" altLang="zh-CN" sz="2800" b="1" dirty="0">
                <a:solidFill>
                  <a:srgbClr val="FFFF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HB</a:t>
            </a:r>
            <a:r>
              <a:rPr lang="zh-CN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以上硬度铅笔，禁止使用</a:t>
            </a:r>
            <a:r>
              <a:rPr lang="en-US" altLang="zh-CN" sz="2800" b="1" dirty="0">
                <a:solidFill>
                  <a:srgbClr val="FFFF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2B</a:t>
            </a:r>
            <a:r>
              <a:rPr lang="zh-CN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铅笔绘图。</a:t>
            </a:r>
          </a:p>
        </p:txBody>
      </p:sp>
      <p:sp>
        <p:nvSpPr>
          <p:cNvPr id="3" name="矩形 2"/>
          <p:cNvSpPr/>
          <p:nvPr/>
        </p:nvSpPr>
        <p:spPr>
          <a:xfrm>
            <a:off x="395536" y="332656"/>
            <a:ext cx="3416320" cy="646331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zh-CN" altLang="en-US" sz="36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三、地形图要求</a:t>
            </a:r>
            <a:endParaRPr lang="en-US" altLang="zh-CN" sz="3600" b="1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8317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4716016" y="260648"/>
            <a:ext cx="4032448" cy="5688632"/>
          </a:xfrm>
          <a:prstGeom prst="rect">
            <a:avLst/>
          </a:prstGeom>
          <a:solidFill>
            <a:srgbClr val="FFB9B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467544" y="260648"/>
            <a:ext cx="4032448" cy="5688632"/>
          </a:xfrm>
          <a:prstGeom prst="rect">
            <a:avLst/>
          </a:prstGeom>
          <a:solidFill>
            <a:srgbClr val="B3F7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778172" y="5358816"/>
            <a:ext cx="32528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图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：正确填充方式</a:t>
            </a:r>
            <a:endParaRPr lang="zh-CN" altLang="en-US" sz="2800" dirty="0">
              <a:solidFill>
                <a:srgbClr val="0000FF"/>
              </a:solidFill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105833" y="5344209"/>
            <a:ext cx="32528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图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：错误填充方式</a:t>
            </a:r>
            <a:endParaRPr lang="zh-CN" altLang="en-US" sz="2800" dirty="0">
              <a:solidFill>
                <a:srgbClr val="0000FF"/>
              </a:solidFill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4099" name="Picture 3" descr="C:\Users\Administrator\Desktop\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288" y="3141461"/>
            <a:ext cx="3561904" cy="1914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dministrator\Desktop\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78" y="578624"/>
            <a:ext cx="3732398" cy="205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Administrator\Desktop\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289" y="578675"/>
            <a:ext cx="3561904" cy="1914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Administrator\Desktop\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419" y="2852936"/>
            <a:ext cx="2676320" cy="249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2793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1052736"/>
            <a:ext cx="77048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zh-CN" altLang="en-US" sz="28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组长考核：组员综合表现；</a:t>
            </a:r>
            <a:endParaRPr lang="en-US" altLang="zh-CN" sz="28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zh-CN" altLang="en-US" sz="28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平时出勤考核；</a:t>
            </a:r>
            <a:endParaRPr lang="en-US" altLang="zh-CN" sz="28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zh-CN" altLang="en-US" sz="28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成果质量考核；</a:t>
            </a:r>
            <a:endParaRPr lang="en-US" altLang="zh-CN" sz="28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zh-CN" altLang="en-US" sz="28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等级成绩：</a:t>
            </a:r>
            <a:r>
              <a:rPr lang="zh-CN" altLang="en-US" sz="2800" b="1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优、良、中、及格、不及格</a:t>
            </a:r>
            <a:r>
              <a:rPr lang="en-US" altLang="zh-CN" sz="28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5</a:t>
            </a:r>
            <a:r>
              <a:rPr lang="zh-CN" altLang="en-US" sz="28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等；</a:t>
            </a:r>
            <a:endParaRPr lang="en-US" altLang="zh-CN" sz="28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zh-CN" altLang="en-US" sz="28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任务完成又快又好的组增加优良名额，反之，减少优良名额；</a:t>
            </a:r>
            <a:endParaRPr lang="en-US" altLang="zh-CN" sz="28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95536" y="406405"/>
            <a:ext cx="4608512" cy="646331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zh-CN" altLang="en-US" sz="36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四、实习考核</a:t>
            </a:r>
            <a:endParaRPr lang="en-US" altLang="zh-CN" sz="3600" b="1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8317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95536" y="550421"/>
            <a:ext cx="4608512" cy="646331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zh-CN" altLang="en-US" sz="36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五、时间节点</a:t>
            </a:r>
            <a:endParaRPr lang="en-US" altLang="zh-CN" sz="3600" b="1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1484784"/>
            <a:ext cx="83529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en-US" altLang="zh-CN" sz="32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marL="342900" indent="-342900">
              <a:buAutoNum type="arabicPeriod"/>
            </a:pPr>
            <a:r>
              <a:rPr lang="zh-CN" altLang="en-US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第</a:t>
            </a:r>
            <a:r>
              <a:rPr lang="en-US" altLang="zh-CN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1</a:t>
            </a:r>
            <a:r>
              <a:rPr lang="zh-CN" altLang="en-US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天，完成四等水准测量与计算；</a:t>
            </a:r>
            <a:endParaRPr lang="en-US" altLang="zh-CN" sz="32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marL="342900" indent="-342900">
              <a:buAutoNum type="arabicPeriod"/>
            </a:pPr>
            <a:endParaRPr lang="en-US" altLang="zh-CN" sz="32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marL="342900" indent="-342900">
              <a:buAutoNum type="arabicPeriod"/>
            </a:pPr>
            <a:r>
              <a:rPr lang="zh-CN" altLang="en-US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第</a:t>
            </a:r>
            <a:r>
              <a:rPr lang="en-US" altLang="zh-CN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2~3</a:t>
            </a:r>
            <a:r>
              <a:rPr lang="zh-CN" altLang="en-US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天，完成水平角测量与导线坐标计算；</a:t>
            </a:r>
            <a:endParaRPr lang="en-US" altLang="zh-CN" sz="32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marL="342900" indent="-342900">
              <a:buAutoNum type="arabicPeriod"/>
            </a:pPr>
            <a:endParaRPr lang="en-US" altLang="zh-CN" sz="32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marL="342900" indent="-342900">
              <a:buAutoNum type="arabicPeriod"/>
            </a:pPr>
            <a:r>
              <a:rPr lang="zh-CN" altLang="en-US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第</a:t>
            </a:r>
            <a:r>
              <a:rPr lang="en-US" altLang="zh-CN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3~7</a:t>
            </a:r>
            <a:r>
              <a:rPr lang="zh-CN" altLang="en-US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天，完成碎部测量；</a:t>
            </a:r>
            <a:endParaRPr lang="en-US" altLang="zh-CN" sz="32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28304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技巧">
  <a:themeElements>
    <a:clrScheme name="技巧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技巧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技巧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617</TotalTime>
  <Words>1562</Words>
  <Application>Microsoft Office PowerPoint</Application>
  <PresentationFormat>全屏显示(4:3)</PresentationFormat>
  <Paragraphs>389</Paragraphs>
  <Slides>21</Slides>
  <Notes>2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21</vt:i4>
      </vt:variant>
    </vt:vector>
  </HeadingPairs>
  <TitlesOfParts>
    <vt:vector size="33" baseType="lpstr">
      <vt:lpstr>黑体</vt:lpstr>
      <vt:lpstr>华文中宋</vt:lpstr>
      <vt:lpstr>微软雅黑</vt:lpstr>
      <vt:lpstr>Arial</vt:lpstr>
      <vt:lpstr>Calibri</vt:lpstr>
      <vt:lpstr>Franklin Gothic Book</vt:lpstr>
      <vt:lpstr>Times New Roman</vt:lpstr>
      <vt:lpstr>Wingdings</vt:lpstr>
      <vt:lpstr>Wingdings 2</vt:lpstr>
      <vt:lpstr>技巧</vt:lpstr>
      <vt:lpstr>Image</vt:lpstr>
      <vt:lpstr>公式</vt:lpstr>
      <vt:lpstr>测量实习总动员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实习报告装订顺序</vt:lpstr>
      <vt:lpstr>测量记录填表与计算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友情提醒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Katherine</dc:creator>
  <cp:lastModifiedBy>USER-</cp:lastModifiedBy>
  <cp:revision>79</cp:revision>
  <dcterms:created xsi:type="dcterms:W3CDTF">2015-01-07T07:50:24Z</dcterms:created>
  <dcterms:modified xsi:type="dcterms:W3CDTF">2022-06-22T15:14:22Z</dcterms:modified>
</cp:coreProperties>
</file>